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embeddedFontLst>
    <p:embeddedFont>
      <p:font typeface="Noto Sans Symbols" pitchFamily="2" charset="0"/>
      <p:regular r:id="rId22"/>
      <p:bold r:id="rId23"/>
    </p:embeddedFont>
    <p:embeddedFont>
      <p:font typeface="Open Sans" pitchFamily="2" charset="0"/>
      <p:regular r:id="rId24"/>
      <p:bold r:id="rId25"/>
      <p:italic r:id="rId26"/>
      <p:boldItalic r:id="rId27"/>
    </p:embeddedFont>
    <p:embeddedFont>
      <p:font typeface="Tahoma" panose="020B0604030504040204" pitchFamily="3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gCNL3Nj8pj53vfRqIG29Q9aLxP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EE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1"/>
    <p:restoredTop sz="94309"/>
  </p:normalViewPr>
  <p:slideViewPr>
    <p:cSldViewPr snapToGrid="0">
      <p:cViewPr varScale="1">
        <p:scale>
          <a:sx n="78" d="100"/>
          <a:sy n="78" d="100"/>
        </p:scale>
        <p:origin x="1304"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 name="Google Shape;5;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 name="Google Shape;6;n"/>
          <p:cNvSpPr txBox="1">
            <a:spLocks noGrp="1"/>
          </p:cNvSpPr>
          <p:nvPr>
            <p:ph type="hdr" idx="2"/>
          </p:nvPr>
        </p:nvSpPr>
        <p:spPr>
          <a:xfrm>
            <a:off x="0" y="0"/>
            <a:ext cx="2967038" cy="455613"/>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3884613" y="0"/>
            <a:ext cx="2967037" cy="455613"/>
          </a:xfrm>
          <a:prstGeom prst="rect">
            <a:avLst/>
          </a:prstGeom>
          <a:noFill/>
          <a:ln>
            <a:noFill/>
          </a:ln>
        </p:spPr>
        <p:txBody>
          <a:bodyPr spcFirstLastPara="1" wrap="square" lIns="90000" tIns="46800" rIns="90000" bIns="46800" anchor="t" anchorCtr="0">
            <a:noAutofit/>
          </a:bodyPr>
          <a:lstStyle>
            <a:lvl1pPr marR="0" lvl="0" algn="r"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 name="Google Shape;8;n"/>
          <p:cNvSpPr>
            <a:spLocks noGrp="1" noRot="1" noChangeAspect="1"/>
          </p:cNvSpPr>
          <p:nvPr>
            <p:ph type="sldImg" idx="3"/>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 name="Google Shape;9;n"/>
          <p:cNvSpPr txBox="1">
            <a:spLocks noGrp="1"/>
          </p:cNvSpPr>
          <p:nvPr>
            <p:ph type="body" idx="1"/>
          </p:nvPr>
        </p:nvSpPr>
        <p:spPr>
          <a:xfrm>
            <a:off x="685800" y="4343400"/>
            <a:ext cx="5481638"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 name="Google Shape;10;n"/>
          <p:cNvSpPr txBox="1">
            <a:spLocks noGrp="1"/>
          </p:cNvSpPr>
          <p:nvPr>
            <p:ph type="ftr" idx="11"/>
          </p:nvPr>
        </p:nvSpPr>
        <p:spPr>
          <a:xfrm>
            <a:off x="0" y="8685213"/>
            <a:ext cx="2967038" cy="452437"/>
          </a:xfrm>
          <a:prstGeom prst="rect">
            <a:avLst/>
          </a:prstGeom>
          <a:noFill/>
          <a:ln>
            <a:noFill/>
          </a:ln>
        </p:spPr>
        <p:txBody>
          <a:bodyPr spcFirstLastPara="1" wrap="square" lIns="90000" tIns="46800" rIns="90000" bIns="46800" anchor="b" anchorCtr="0">
            <a:noAutofit/>
          </a:bodyPr>
          <a:lstStyle>
            <a:lvl1pPr marR="0" lvl="0" algn="l"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1" name="Google Shape;11;n"/>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Arial"/>
              <a:ea typeface="Arial"/>
              <a:cs typeface="Arial"/>
              <a:sym typeface="Arial"/>
            </a:endParaRPr>
          </a:p>
        </p:txBody>
      </p:sp>
      <p:sp>
        <p:nvSpPr>
          <p:cNvPr id="103" name="Google Shape;103;p1: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 name="Google Shape;104;p1: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a:latin typeface="Arial"/>
                <a:ea typeface="Arial"/>
                <a:cs typeface="Arial"/>
                <a:sym typeface="Arial"/>
              </a:rPr>
              <a:t>The Sun in various wavelengths. The central image is a composite of 3 ultraviolet wavelengths, high-resolution images from the Transition Region and Coronal Explorer (TRACE) spacecraft. The filters used show us only the hottest gas, at millions of degrees. We clearly see how the coronal gas is shaped into loops, which are kept in that form by magnetic fields. The smaller images are, clockwise from the top, a magnetic map, a visible-light image, five individual images with different TRACE filters, and an x-ray image.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Images from TRACE (Lockheed Martin Solar and Astrophysics Lab and NASA): 2 UV- and 3 EUV-wavelength mosaics and central mosaic, Yohkoh (Montana State University, ISAS and NASA): x-ray image, SOI/MDI on SOHO (Stanford Lockheed Institute for Space Research, NASA and ESA): white light and magnetogram. The Transition Region and Coronal Explorer, TRACE, is a mission of the Stanford-Lockheed Institute for Space Research, and part of the NASA Small Explorer program.</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105" name="Google Shape;105;p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4" name="Google Shape;214;p10: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11</a:t>
            </a:fld>
            <a:endParaRPr sz="1200">
              <a:solidFill>
                <a:srgbClr val="000000"/>
              </a:solidFill>
              <a:latin typeface="Arial"/>
              <a:ea typeface="Arial"/>
              <a:cs typeface="Arial"/>
              <a:sym typeface="Arial"/>
            </a:endParaRPr>
          </a:p>
        </p:txBody>
      </p:sp>
      <p:sp>
        <p:nvSpPr>
          <p:cNvPr id="222" name="Google Shape;222;p11: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23" name="Google Shape;223;p11: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10.2: </a:t>
            </a:r>
            <a:r>
              <a:rPr lang="en-GB">
                <a:latin typeface="Arial"/>
                <a:ea typeface="Arial"/>
                <a:cs typeface="Arial"/>
                <a:sym typeface="Arial"/>
              </a:rPr>
              <a:t>The solar photosphere in an image taken on April 8, 2005, the day of a total eclipse.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MDI on SOHO/Stanford Lockheed Institute for Space Research, NASA, and ESA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224" name="Google Shape;224;p1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12</a:t>
            </a:fld>
            <a:endParaRPr sz="1200">
              <a:solidFill>
                <a:srgbClr val="000000"/>
              </a:solidFill>
              <a:latin typeface="Arial"/>
              <a:ea typeface="Arial"/>
              <a:cs typeface="Arial"/>
              <a:sym typeface="Arial"/>
            </a:endParaRPr>
          </a:p>
        </p:txBody>
      </p:sp>
      <p:sp>
        <p:nvSpPr>
          <p:cNvPr id="235" name="Google Shape;235;p1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36" name="Google Shape;236;p12: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37" name="Google Shape;237;p1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3: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13</a:t>
            </a:fld>
            <a:endParaRPr sz="1200">
              <a:solidFill>
                <a:srgbClr val="000000"/>
              </a:solidFill>
              <a:latin typeface="Arial"/>
              <a:ea typeface="Arial"/>
              <a:cs typeface="Arial"/>
              <a:sym typeface="Arial"/>
            </a:endParaRPr>
          </a:p>
        </p:txBody>
      </p:sp>
      <p:sp>
        <p:nvSpPr>
          <p:cNvPr id="246" name="Google Shape;246;p13: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47" name="Google Shape;247;p13: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48" name="Google Shape;248;p1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56" name="Google Shape;256;p1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57" name="Google Shape;257;p14: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10.6: </a:t>
            </a:r>
            <a:r>
              <a:rPr lang="en-GB">
                <a:latin typeface="Arial"/>
                <a:ea typeface="Arial"/>
                <a:cs typeface="Arial"/>
                <a:sym typeface="Arial"/>
              </a:rPr>
              <a:t>The rotation periods of different layers and regions of the Sun, based on helioseismology results, shown in false color. Measurements reveal that the surface rotation periods, which vary from 26 days at the equator to 36 days at the poles, persist inward through the solar convection zone. Further toward the center, the data show that the Sun rotates as a solid body with a 27-day period.</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SOHO (ESA &amp; NASA)-Stanford University, Michelson Doppler Imager data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258" name="Google Shape;258;p1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15</a:t>
            </a:fld>
            <a:endParaRPr sz="1200">
              <a:solidFill>
                <a:srgbClr val="000000"/>
              </a:solidFill>
              <a:latin typeface="Arial"/>
              <a:ea typeface="Arial"/>
              <a:cs typeface="Arial"/>
              <a:sym typeface="Arial"/>
            </a:endParaRPr>
          </a:p>
        </p:txBody>
      </p:sp>
      <p:sp>
        <p:nvSpPr>
          <p:cNvPr id="269" name="Google Shape;269;p15: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0" name="Google Shape;270;p15: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10.16: </a:t>
            </a:r>
            <a:r>
              <a:rPr lang="en-GB">
                <a:latin typeface="Arial"/>
                <a:ea typeface="Arial"/>
                <a:cs typeface="Arial"/>
                <a:sym typeface="Arial"/>
              </a:rPr>
              <a:t>A sunspot group, showing the dark umbra surrounded by the lighter penumbra for different spots in the group. A photo of the Earth is superimposed to show its relative size.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7” Starfire retractor, Wolfgang Lille/Baade Planetarium, Germany</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271" name="Google Shape;271;p1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6: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16</a:t>
            </a:fld>
            <a:endParaRPr sz="1200">
              <a:solidFill>
                <a:srgbClr val="000000"/>
              </a:solidFill>
              <a:latin typeface="Arial"/>
              <a:ea typeface="Arial"/>
              <a:cs typeface="Arial"/>
              <a:sym typeface="Arial"/>
            </a:endParaRPr>
          </a:p>
        </p:txBody>
      </p:sp>
      <p:sp>
        <p:nvSpPr>
          <p:cNvPr id="287" name="Google Shape;287;p16: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88" name="Google Shape;288;p16: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89" name="Google Shape;289;p1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17</a:t>
            </a:fld>
            <a:endParaRPr sz="1200">
              <a:solidFill>
                <a:srgbClr val="000000"/>
              </a:solidFill>
              <a:latin typeface="Arial"/>
              <a:ea typeface="Arial"/>
              <a:cs typeface="Arial"/>
              <a:sym typeface="Arial"/>
            </a:endParaRPr>
          </a:p>
        </p:txBody>
      </p:sp>
      <p:sp>
        <p:nvSpPr>
          <p:cNvPr id="298" name="Google Shape;298;p17: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99" name="Google Shape;299;p17: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10.17b:</a:t>
            </a:r>
            <a:r>
              <a:rPr lang="en-GB">
                <a:latin typeface="Arial"/>
                <a:ea typeface="Arial"/>
                <a:cs typeface="Arial"/>
                <a:sym typeface="Arial"/>
              </a:rPr>
              <a:t> The magnetic field of the Sun on April 8, 2005, the day of an eclipse, to match earlier solar images in this chapter. Black and white, respectively, show opposite polarities. Compare with the sunspot diagram of Figure 10-2.</a:t>
            </a:r>
            <a:endParaRPr/>
          </a:p>
        </p:txBody>
      </p:sp>
      <p:sp>
        <p:nvSpPr>
          <p:cNvPr id="300" name="Google Shape;300;p1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18</a:t>
            </a:fld>
            <a:endParaRPr sz="1200">
              <a:solidFill>
                <a:srgbClr val="000000"/>
              </a:solidFill>
              <a:latin typeface="Arial"/>
              <a:ea typeface="Arial"/>
              <a:cs typeface="Arial"/>
              <a:sym typeface="Arial"/>
            </a:endParaRPr>
          </a:p>
        </p:txBody>
      </p:sp>
      <p:sp>
        <p:nvSpPr>
          <p:cNvPr id="311" name="Google Shape;311;p18: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12" name="Google Shape;312;p18: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13" name="Google Shape;313;p1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9: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4" name="Google Shape;324;p19: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
        <p:nvSpPr>
          <p:cNvPr id="124" name="Google Shape;124;p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u="none">
              <a:solidFill>
                <a:schemeClr val="lt1"/>
              </a:solidFill>
              <a:latin typeface="Arial"/>
              <a:ea typeface="Arial"/>
              <a:cs typeface="Arial"/>
              <a:sym typeface="Arial"/>
            </a:endParaRPr>
          </a:p>
        </p:txBody>
      </p:sp>
      <p:sp>
        <p:nvSpPr>
          <p:cNvPr id="125" name="Google Shape;125;p2: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6" name="Google Shape;126;p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6" name="Google Shape;136;p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4</a:t>
            </a:fld>
            <a:endParaRPr sz="1200">
              <a:solidFill>
                <a:srgbClr val="000000"/>
              </a:solidFill>
              <a:latin typeface="Arial"/>
              <a:ea typeface="Arial"/>
              <a:cs typeface="Arial"/>
              <a:sym typeface="Arial"/>
            </a:endParaRPr>
          </a:p>
        </p:txBody>
      </p:sp>
      <p:sp>
        <p:nvSpPr>
          <p:cNvPr id="145" name="Google Shape;145;p4: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46" name="Google Shape;146;p4: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47" name="Google Shape;147;p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58" name="Google Shape;158;p5:notes"/>
          <p:cNvSpPr txBox="1">
            <a:spLocks noGrp="1"/>
          </p:cNvSpPr>
          <p:nvPr>
            <p:ph type="body" idx="1"/>
          </p:nvPr>
        </p:nvSpPr>
        <p:spPr>
          <a:xfrm>
            <a:off x="685800" y="4343400"/>
            <a:ext cx="5481638"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59" name="Google Shape;159;p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5</a:t>
            </a:fld>
            <a:endParaRPr sz="120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txBox="1"/>
          <p:nvPr/>
        </p:nvSpPr>
        <p:spPr>
          <a:xfrm>
            <a:off x="0" y="303213"/>
            <a:ext cx="1588" cy="158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201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7" name="Google Shape;167;p6:notes"/>
          <p:cNvSpPr txBox="1">
            <a:spLocks noGrp="1"/>
          </p:cNvSpPr>
          <p:nvPr>
            <p:ph type="body" idx="1"/>
          </p:nvPr>
        </p:nvSpPr>
        <p:spPr>
          <a:xfrm>
            <a:off x="503238" y="4316413"/>
            <a:ext cx="5851525" cy="4060825"/>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68" name="Google Shape;168;p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2" name="Google Shape;182;p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8</a:t>
            </a:fld>
            <a:endParaRPr sz="1200">
              <a:solidFill>
                <a:srgbClr val="000000"/>
              </a:solidFill>
              <a:latin typeface="Arial"/>
              <a:ea typeface="Arial"/>
              <a:cs typeface="Arial"/>
              <a:sym typeface="Arial"/>
            </a:endParaRPr>
          </a:p>
        </p:txBody>
      </p:sp>
      <p:sp>
        <p:nvSpPr>
          <p:cNvPr id="191" name="Google Shape;191;p8: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92" name="Google Shape;192;p8: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10.3: </a:t>
            </a:r>
            <a:r>
              <a:rPr lang="en-GB">
                <a:latin typeface="Arial"/>
                <a:ea typeface="Arial"/>
                <a:cs typeface="Arial"/>
                <a:sym typeface="Arial"/>
              </a:rPr>
              <a:t>The parts of the solar atmosphere and interior. The solar surface is depicted as it appears through a hydrogen filter; thus, here we actually see the chromosphere, except in the narrow sliver labeled “photosphere (granules).” The photosphere is the visible surface of the Sun. </a:t>
            </a:r>
            <a:endParaRPr/>
          </a:p>
          <a:p>
            <a:pPr marL="0" lvl="0" indent="0" algn="l" rtl="0">
              <a:spcBef>
                <a:spcPts val="450"/>
              </a:spcBef>
              <a:spcAft>
                <a:spcPts val="0"/>
              </a:spcAft>
              <a:buSzPts val="1200"/>
              <a:buFont typeface="Arial"/>
              <a:buNone/>
            </a:pPr>
            <a:r>
              <a:rPr lang="en-GB">
                <a:latin typeface="Arial"/>
                <a:ea typeface="Arial"/>
                <a:cs typeface="Arial"/>
                <a:sym typeface="Arial"/>
              </a:rPr>
              <a:t>The interior has a core, where the energy is generated, surrounded by a zone in which the dominant method of energy transfer is radiation and a zone in which convection (a “boiling” effect) dominates. On the surface, the photosphere, we find sunspots as well as loops of gas that are dark filaments when seen in projection against the disk and that are bright prominences when seen off the Sun’s edge. The chromosphere, a thin layer above the photosphere, shows best in hydrogen-light and is composed of small spikes known as spicules. The white corona above it extends far into space. Its shape, including its huge streamers, is determined by the Sun’s magnetic field. (Courtesy of Encyclopaedia Britannica, Inc.; illustration by Anne Hoyer Becker; from “A New Understanding of Our Sun,” by Jay M. Pasachoff, </a:t>
            </a:r>
            <a:r>
              <a:rPr lang="en-GB" i="1">
                <a:latin typeface="Arial"/>
                <a:ea typeface="Arial"/>
                <a:cs typeface="Arial"/>
                <a:sym typeface="Arial"/>
              </a:rPr>
              <a:t>1989 Britannica Yearbook of Science and the Future.</a:t>
            </a:r>
            <a:r>
              <a:rPr lang="en-GB">
                <a:latin typeface="Arial"/>
                <a:ea typeface="Arial"/>
                <a:cs typeface="Arial"/>
                <a:sym typeface="Arial"/>
              </a:rPr>
              <a:t>)</a:t>
            </a:r>
            <a:endParaRPr>
              <a:latin typeface="Arial"/>
              <a:ea typeface="Arial"/>
              <a:cs typeface="Arial"/>
              <a:sym typeface="Arial"/>
            </a:endParaRPr>
          </a:p>
        </p:txBody>
      </p:sp>
      <p:sp>
        <p:nvSpPr>
          <p:cNvPr id="193" name="Google Shape;193;p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9</a:t>
            </a:fld>
            <a:endParaRPr sz="1200">
              <a:solidFill>
                <a:srgbClr val="000000"/>
              </a:solidFill>
              <a:latin typeface="Arial"/>
              <a:ea typeface="Arial"/>
              <a:cs typeface="Arial"/>
              <a:sym typeface="Arial"/>
            </a:endParaRPr>
          </a:p>
        </p:txBody>
      </p:sp>
      <p:sp>
        <p:nvSpPr>
          <p:cNvPr id="201" name="Google Shape;201;p9: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02" name="Google Shape;202;p9: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03" name="Google Shape;203;p9: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40"/>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0"/>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0"/>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0"/>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51"/>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1"/>
          <p:cNvSpPr txBox="1">
            <a:spLocks noGrp="1"/>
          </p:cNvSpPr>
          <p:nvPr>
            <p:ph type="body" idx="1"/>
          </p:nvPr>
        </p:nvSpPr>
        <p:spPr>
          <a:xfrm rot="5400000">
            <a:off x="2044700" y="12700"/>
            <a:ext cx="5049838" cy="8224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92" name="Google Shape;92;p51"/>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1"/>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1"/>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52"/>
          <p:cNvSpPr txBox="1">
            <a:spLocks noGrp="1"/>
          </p:cNvSpPr>
          <p:nvPr>
            <p:ph type="title"/>
          </p:nvPr>
        </p:nvSpPr>
        <p:spPr>
          <a:xfrm rot="5400000">
            <a:off x="4252119" y="2220118"/>
            <a:ext cx="6804026" cy="2055813"/>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2"/>
          <p:cNvSpPr txBox="1">
            <a:spLocks noGrp="1"/>
          </p:cNvSpPr>
          <p:nvPr>
            <p:ph type="body" idx="1"/>
          </p:nvPr>
        </p:nvSpPr>
        <p:spPr>
          <a:xfrm rot="5400000">
            <a:off x="63500" y="239712"/>
            <a:ext cx="6804026" cy="6016625"/>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98" name="Google Shape;98;p52"/>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52"/>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2"/>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457200" y="1600200"/>
            <a:ext cx="8224838"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26" name="Google Shape;26;p41"/>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1"/>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1"/>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2"/>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32" name="Google Shape;32;p42"/>
          <p:cNvSpPr txBox="1">
            <a:spLocks noGrp="1"/>
          </p:cNvSpPr>
          <p:nvPr>
            <p:ph type="body"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33" name="Google Shape;33;p42"/>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2"/>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2"/>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0"/>
        <p:cNvGrpSpPr/>
        <p:nvPr/>
      </p:nvGrpSpPr>
      <p:grpSpPr>
        <a:xfrm>
          <a:off x="0" y="0"/>
          <a:ext cx="0" cy="0"/>
          <a:chOff x="0" y="0"/>
          <a:chExt cx="0" cy="0"/>
        </a:xfrm>
      </p:grpSpPr>
      <p:sp>
        <p:nvSpPr>
          <p:cNvPr id="51" name="Google Shape;51;p45"/>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5"/>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69000"/>
              </a:lnSpc>
              <a:spcBef>
                <a:spcPts val="800"/>
              </a:spcBef>
              <a:spcAft>
                <a:spcPts val="0"/>
              </a:spcAft>
              <a:buSzPts val="3200"/>
              <a:buNone/>
              <a:defRPr/>
            </a:lvl1pPr>
            <a:lvl2pPr lvl="1" algn="ctr">
              <a:lnSpc>
                <a:spcPct val="169000"/>
              </a:lnSpc>
              <a:spcBef>
                <a:spcPts val="700"/>
              </a:spcBef>
              <a:spcAft>
                <a:spcPts val="0"/>
              </a:spcAft>
              <a:buSzPts val="2800"/>
              <a:buNone/>
              <a:defRPr/>
            </a:lvl2pPr>
            <a:lvl3pPr lvl="2" algn="ctr">
              <a:lnSpc>
                <a:spcPct val="169000"/>
              </a:lnSpc>
              <a:spcBef>
                <a:spcPts val="600"/>
              </a:spcBef>
              <a:spcAft>
                <a:spcPts val="0"/>
              </a:spcAft>
              <a:buSzPts val="2400"/>
              <a:buNone/>
              <a:defRPr/>
            </a:lvl3pPr>
            <a:lvl4pPr lvl="3" algn="ctr">
              <a:lnSpc>
                <a:spcPct val="169000"/>
              </a:lnSpc>
              <a:spcBef>
                <a:spcPts val="500"/>
              </a:spcBef>
              <a:spcAft>
                <a:spcPts val="0"/>
              </a:spcAft>
              <a:buSzPts val="2000"/>
              <a:buNone/>
              <a:defRPr/>
            </a:lvl4pPr>
            <a:lvl5pPr lvl="4" algn="ctr">
              <a:lnSpc>
                <a:spcPct val="169000"/>
              </a:lnSpc>
              <a:spcBef>
                <a:spcPts val="500"/>
              </a:spcBef>
              <a:spcAft>
                <a:spcPts val="0"/>
              </a:spcAft>
              <a:buSzPts val="2000"/>
              <a:buNone/>
              <a:defRPr/>
            </a:lvl5pPr>
            <a:lvl6pPr lvl="5" algn="ctr">
              <a:lnSpc>
                <a:spcPct val="169000"/>
              </a:lnSpc>
              <a:spcBef>
                <a:spcPts val="500"/>
              </a:spcBef>
              <a:spcAft>
                <a:spcPts val="0"/>
              </a:spcAft>
              <a:buSzPts val="2000"/>
              <a:buNone/>
              <a:defRPr/>
            </a:lvl6pPr>
            <a:lvl7pPr lvl="6" algn="ctr">
              <a:lnSpc>
                <a:spcPct val="169000"/>
              </a:lnSpc>
              <a:spcBef>
                <a:spcPts val="500"/>
              </a:spcBef>
              <a:spcAft>
                <a:spcPts val="0"/>
              </a:spcAft>
              <a:buSzPts val="2000"/>
              <a:buNone/>
              <a:defRPr/>
            </a:lvl7pPr>
            <a:lvl8pPr lvl="7" algn="ctr">
              <a:lnSpc>
                <a:spcPct val="169000"/>
              </a:lnSpc>
              <a:spcBef>
                <a:spcPts val="500"/>
              </a:spcBef>
              <a:spcAft>
                <a:spcPts val="0"/>
              </a:spcAft>
              <a:buSzPts val="2000"/>
              <a:buNone/>
              <a:defRPr/>
            </a:lvl8pPr>
            <a:lvl9pPr lvl="8" algn="ctr">
              <a:lnSpc>
                <a:spcPct val="169000"/>
              </a:lnSpc>
              <a:spcBef>
                <a:spcPts val="500"/>
              </a:spcBef>
              <a:spcAft>
                <a:spcPts val="0"/>
              </a:spcAft>
              <a:buSzPts val="2000"/>
              <a:buNone/>
              <a:defRPr/>
            </a:lvl9pPr>
          </a:lstStyle>
          <a:p>
            <a:endParaRPr/>
          </a:p>
        </p:txBody>
      </p:sp>
      <p:sp>
        <p:nvSpPr>
          <p:cNvPr id="53" name="Google Shape;53;p45"/>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5"/>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46"/>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69000"/>
              </a:lnSpc>
              <a:spcBef>
                <a:spcPts val="0"/>
              </a:spcBef>
              <a:spcAft>
                <a:spcPts val="0"/>
              </a:spcAft>
              <a:buSzPts val="1400"/>
              <a:buNone/>
              <a:defRPr sz="4000" b="1" cap="none"/>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000"/>
              <a:buNone/>
              <a:defRPr sz="2000"/>
            </a:lvl1pPr>
            <a:lvl2pPr marL="914400" lvl="1" indent="-228600" algn="l">
              <a:lnSpc>
                <a:spcPct val="169000"/>
              </a:lnSpc>
              <a:spcBef>
                <a:spcPts val="700"/>
              </a:spcBef>
              <a:spcAft>
                <a:spcPts val="0"/>
              </a:spcAft>
              <a:buSzPts val="1800"/>
              <a:buNone/>
              <a:defRPr sz="1800"/>
            </a:lvl2pPr>
            <a:lvl3pPr marL="1371600" lvl="2" indent="-228600" algn="l">
              <a:lnSpc>
                <a:spcPct val="169000"/>
              </a:lnSpc>
              <a:spcBef>
                <a:spcPts val="600"/>
              </a:spcBef>
              <a:spcAft>
                <a:spcPts val="0"/>
              </a:spcAft>
              <a:buSzPts val="1600"/>
              <a:buNone/>
              <a:defRPr sz="1600"/>
            </a:lvl3pPr>
            <a:lvl4pPr marL="1828800" lvl="3" indent="-228600" algn="l">
              <a:lnSpc>
                <a:spcPct val="169000"/>
              </a:lnSpc>
              <a:spcBef>
                <a:spcPts val="500"/>
              </a:spcBef>
              <a:spcAft>
                <a:spcPts val="0"/>
              </a:spcAft>
              <a:buSzPts val="1400"/>
              <a:buNone/>
              <a:defRPr sz="1400"/>
            </a:lvl4pPr>
            <a:lvl5pPr marL="2286000" lvl="4" indent="-228600" algn="l">
              <a:lnSpc>
                <a:spcPct val="169000"/>
              </a:lnSpc>
              <a:spcBef>
                <a:spcPts val="500"/>
              </a:spcBef>
              <a:spcAft>
                <a:spcPts val="0"/>
              </a:spcAft>
              <a:buSzPts val="1400"/>
              <a:buNone/>
              <a:defRPr sz="1400"/>
            </a:lvl5pPr>
            <a:lvl6pPr marL="2743200" lvl="5" indent="-228600" algn="l">
              <a:lnSpc>
                <a:spcPct val="169000"/>
              </a:lnSpc>
              <a:spcBef>
                <a:spcPts val="500"/>
              </a:spcBef>
              <a:spcAft>
                <a:spcPts val="0"/>
              </a:spcAft>
              <a:buSzPts val="1400"/>
              <a:buNone/>
              <a:defRPr sz="1400"/>
            </a:lvl6pPr>
            <a:lvl7pPr marL="3200400" lvl="6" indent="-228600" algn="l">
              <a:lnSpc>
                <a:spcPct val="169000"/>
              </a:lnSpc>
              <a:spcBef>
                <a:spcPts val="500"/>
              </a:spcBef>
              <a:spcAft>
                <a:spcPts val="0"/>
              </a:spcAft>
              <a:buSzPts val="1400"/>
              <a:buNone/>
              <a:defRPr sz="1400"/>
            </a:lvl7pPr>
            <a:lvl8pPr marL="3657600" lvl="7" indent="-228600" algn="l">
              <a:lnSpc>
                <a:spcPct val="169000"/>
              </a:lnSpc>
              <a:spcBef>
                <a:spcPts val="500"/>
              </a:spcBef>
              <a:spcAft>
                <a:spcPts val="0"/>
              </a:spcAft>
              <a:buSzPts val="1400"/>
              <a:buNone/>
              <a:defRPr sz="1400"/>
            </a:lvl8pPr>
            <a:lvl9pPr marL="4114800" lvl="8" indent="-228600" algn="l">
              <a:lnSpc>
                <a:spcPct val="169000"/>
              </a:lnSpc>
              <a:spcBef>
                <a:spcPts val="500"/>
              </a:spcBef>
              <a:spcAft>
                <a:spcPts val="0"/>
              </a:spcAft>
              <a:buSzPts val="1400"/>
              <a:buNone/>
              <a:defRPr sz="1400"/>
            </a:lvl9pPr>
          </a:lstStyle>
          <a:p>
            <a:endParaRPr/>
          </a:p>
        </p:txBody>
      </p:sp>
      <p:sp>
        <p:nvSpPr>
          <p:cNvPr id="59" name="Google Shape;59;p46"/>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6"/>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6"/>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400"/>
              <a:buNone/>
              <a:defRPr sz="2400" b="1"/>
            </a:lvl1pPr>
            <a:lvl2pPr marL="914400" lvl="1" indent="-228600" algn="l">
              <a:lnSpc>
                <a:spcPct val="169000"/>
              </a:lnSpc>
              <a:spcBef>
                <a:spcPts val="700"/>
              </a:spcBef>
              <a:spcAft>
                <a:spcPts val="0"/>
              </a:spcAft>
              <a:buSzPts val="2000"/>
              <a:buNone/>
              <a:defRPr sz="2000" b="1"/>
            </a:lvl2pPr>
            <a:lvl3pPr marL="1371600" lvl="2" indent="-228600" algn="l">
              <a:lnSpc>
                <a:spcPct val="169000"/>
              </a:lnSpc>
              <a:spcBef>
                <a:spcPts val="600"/>
              </a:spcBef>
              <a:spcAft>
                <a:spcPts val="0"/>
              </a:spcAft>
              <a:buSzPts val="1800"/>
              <a:buNone/>
              <a:defRPr sz="1800" b="1"/>
            </a:lvl3pPr>
            <a:lvl4pPr marL="1828800" lvl="3" indent="-228600" algn="l">
              <a:lnSpc>
                <a:spcPct val="169000"/>
              </a:lnSpc>
              <a:spcBef>
                <a:spcPts val="500"/>
              </a:spcBef>
              <a:spcAft>
                <a:spcPts val="0"/>
              </a:spcAft>
              <a:buSzPts val="1600"/>
              <a:buNone/>
              <a:defRPr sz="1600" b="1"/>
            </a:lvl4pPr>
            <a:lvl5pPr marL="2286000" lvl="4" indent="-228600" algn="l">
              <a:lnSpc>
                <a:spcPct val="169000"/>
              </a:lnSpc>
              <a:spcBef>
                <a:spcPts val="500"/>
              </a:spcBef>
              <a:spcAft>
                <a:spcPts val="0"/>
              </a:spcAft>
              <a:buSzPts val="1600"/>
              <a:buNone/>
              <a:defRPr sz="1600" b="1"/>
            </a:lvl5pPr>
            <a:lvl6pPr marL="2743200" lvl="5" indent="-228600" algn="l">
              <a:lnSpc>
                <a:spcPct val="169000"/>
              </a:lnSpc>
              <a:spcBef>
                <a:spcPts val="500"/>
              </a:spcBef>
              <a:spcAft>
                <a:spcPts val="0"/>
              </a:spcAft>
              <a:buSzPts val="1600"/>
              <a:buNone/>
              <a:defRPr sz="1600" b="1"/>
            </a:lvl6pPr>
            <a:lvl7pPr marL="3200400" lvl="6" indent="-228600" algn="l">
              <a:lnSpc>
                <a:spcPct val="169000"/>
              </a:lnSpc>
              <a:spcBef>
                <a:spcPts val="500"/>
              </a:spcBef>
              <a:spcAft>
                <a:spcPts val="0"/>
              </a:spcAft>
              <a:buSzPts val="1600"/>
              <a:buNone/>
              <a:defRPr sz="1600" b="1"/>
            </a:lvl7pPr>
            <a:lvl8pPr marL="3657600" lvl="7" indent="-228600" algn="l">
              <a:lnSpc>
                <a:spcPct val="169000"/>
              </a:lnSpc>
              <a:spcBef>
                <a:spcPts val="500"/>
              </a:spcBef>
              <a:spcAft>
                <a:spcPts val="0"/>
              </a:spcAft>
              <a:buSzPts val="1600"/>
              <a:buNone/>
              <a:defRPr sz="1600" b="1"/>
            </a:lvl8pPr>
            <a:lvl9pPr marL="4114800" lvl="8" indent="-228600" algn="l">
              <a:lnSpc>
                <a:spcPct val="169000"/>
              </a:lnSpc>
              <a:spcBef>
                <a:spcPts val="500"/>
              </a:spcBef>
              <a:spcAft>
                <a:spcPts val="0"/>
              </a:spcAft>
              <a:buSzPts val="1600"/>
              <a:buNone/>
              <a:defRPr sz="1600" b="1"/>
            </a:lvl9pPr>
          </a:lstStyle>
          <a:p>
            <a:endParaRPr/>
          </a:p>
        </p:txBody>
      </p:sp>
      <p:sp>
        <p:nvSpPr>
          <p:cNvPr id="65" name="Google Shape;65;p47"/>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169000"/>
              </a:lnSpc>
              <a:spcBef>
                <a:spcPts val="800"/>
              </a:spcBef>
              <a:spcAft>
                <a:spcPts val="0"/>
              </a:spcAft>
              <a:buSzPts val="2400"/>
              <a:buChar char="•"/>
              <a:defRPr sz="2400"/>
            </a:lvl1pPr>
            <a:lvl2pPr marL="914400" lvl="1" indent="-355600" algn="l">
              <a:lnSpc>
                <a:spcPct val="169000"/>
              </a:lnSpc>
              <a:spcBef>
                <a:spcPts val="700"/>
              </a:spcBef>
              <a:spcAft>
                <a:spcPts val="0"/>
              </a:spcAft>
              <a:buSzPts val="2000"/>
              <a:buChar char="–"/>
              <a:defRPr sz="2000"/>
            </a:lvl2pPr>
            <a:lvl3pPr marL="1371600" lvl="2" indent="-342900" algn="l">
              <a:lnSpc>
                <a:spcPct val="169000"/>
              </a:lnSpc>
              <a:spcBef>
                <a:spcPts val="600"/>
              </a:spcBef>
              <a:spcAft>
                <a:spcPts val="0"/>
              </a:spcAft>
              <a:buSzPts val="1800"/>
              <a:buChar char="•"/>
              <a:defRPr sz="1800"/>
            </a:lvl3pPr>
            <a:lvl4pPr marL="1828800" lvl="3" indent="-330200" algn="l">
              <a:lnSpc>
                <a:spcPct val="169000"/>
              </a:lnSpc>
              <a:spcBef>
                <a:spcPts val="500"/>
              </a:spcBef>
              <a:spcAft>
                <a:spcPts val="0"/>
              </a:spcAft>
              <a:buSzPts val="1600"/>
              <a:buChar char="–"/>
              <a:defRPr sz="1600"/>
            </a:lvl4pPr>
            <a:lvl5pPr marL="2286000" lvl="4" indent="-330200" algn="l">
              <a:lnSpc>
                <a:spcPct val="169000"/>
              </a:lnSpc>
              <a:spcBef>
                <a:spcPts val="500"/>
              </a:spcBef>
              <a:spcAft>
                <a:spcPts val="0"/>
              </a:spcAft>
              <a:buSzPts val="1600"/>
              <a:buChar char="»"/>
              <a:defRPr sz="1600"/>
            </a:lvl5pPr>
            <a:lvl6pPr marL="2743200" lvl="5" indent="-330200" algn="l">
              <a:lnSpc>
                <a:spcPct val="169000"/>
              </a:lnSpc>
              <a:spcBef>
                <a:spcPts val="500"/>
              </a:spcBef>
              <a:spcAft>
                <a:spcPts val="0"/>
              </a:spcAft>
              <a:buSzPts val="1600"/>
              <a:buChar char="»"/>
              <a:defRPr sz="1600"/>
            </a:lvl6pPr>
            <a:lvl7pPr marL="3200400" lvl="6" indent="-330200" algn="l">
              <a:lnSpc>
                <a:spcPct val="169000"/>
              </a:lnSpc>
              <a:spcBef>
                <a:spcPts val="500"/>
              </a:spcBef>
              <a:spcAft>
                <a:spcPts val="0"/>
              </a:spcAft>
              <a:buSzPts val="1600"/>
              <a:buChar char="»"/>
              <a:defRPr sz="1600"/>
            </a:lvl7pPr>
            <a:lvl8pPr marL="3657600" lvl="7" indent="-330200" algn="l">
              <a:lnSpc>
                <a:spcPct val="169000"/>
              </a:lnSpc>
              <a:spcBef>
                <a:spcPts val="500"/>
              </a:spcBef>
              <a:spcAft>
                <a:spcPts val="0"/>
              </a:spcAft>
              <a:buSzPts val="1600"/>
              <a:buChar char="»"/>
              <a:defRPr sz="1600"/>
            </a:lvl8pPr>
            <a:lvl9pPr marL="4114800" lvl="8" indent="-330200" algn="l">
              <a:lnSpc>
                <a:spcPct val="169000"/>
              </a:lnSpc>
              <a:spcBef>
                <a:spcPts val="500"/>
              </a:spcBef>
              <a:spcAft>
                <a:spcPts val="0"/>
              </a:spcAft>
              <a:buSzPts val="1600"/>
              <a:buChar char="»"/>
              <a:defRPr sz="1600"/>
            </a:lvl9pPr>
          </a:lstStyle>
          <a:p>
            <a:endParaRPr/>
          </a:p>
        </p:txBody>
      </p:sp>
      <p:sp>
        <p:nvSpPr>
          <p:cNvPr id="66" name="Google Shape;66;p47"/>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400"/>
              <a:buNone/>
              <a:defRPr sz="2400" b="1"/>
            </a:lvl1pPr>
            <a:lvl2pPr marL="914400" lvl="1" indent="-228600" algn="l">
              <a:lnSpc>
                <a:spcPct val="169000"/>
              </a:lnSpc>
              <a:spcBef>
                <a:spcPts val="700"/>
              </a:spcBef>
              <a:spcAft>
                <a:spcPts val="0"/>
              </a:spcAft>
              <a:buSzPts val="2000"/>
              <a:buNone/>
              <a:defRPr sz="2000" b="1"/>
            </a:lvl2pPr>
            <a:lvl3pPr marL="1371600" lvl="2" indent="-228600" algn="l">
              <a:lnSpc>
                <a:spcPct val="169000"/>
              </a:lnSpc>
              <a:spcBef>
                <a:spcPts val="600"/>
              </a:spcBef>
              <a:spcAft>
                <a:spcPts val="0"/>
              </a:spcAft>
              <a:buSzPts val="1800"/>
              <a:buNone/>
              <a:defRPr sz="1800" b="1"/>
            </a:lvl3pPr>
            <a:lvl4pPr marL="1828800" lvl="3" indent="-228600" algn="l">
              <a:lnSpc>
                <a:spcPct val="169000"/>
              </a:lnSpc>
              <a:spcBef>
                <a:spcPts val="500"/>
              </a:spcBef>
              <a:spcAft>
                <a:spcPts val="0"/>
              </a:spcAft>
              <a:buSzPts val="1600"/>
              <a:buNone/>
              <a:defRPr sz="1600" b="1"/>
            </a:lvl4pPr>
            <a:lvl5pPr marL="2286000" lvl="4" indent="-228600" algn="l">
              <a:lnSpc>
                <a:spcPct val="169000"/>
              </a:lnSpc>
              <a:spcBef>
                <a:spcPts val="500"/>
              </a:spcBef>
              <a:spcAft>
                <a:spcPts val="0"/>
              </a:spcAft>
              <a:buSzPts val="1600"/>
              <a:buNone/>
              <a:defRPr sz="1600" b="1"/>
            </a:lvl5pPr>
            <a:lvl6pPr marL="2743200" lvl="5" indent="-228600" algn="l">
              <a:lnSpc>
                <a:spcPct val="169000"/>
              </a:lnSpc>
              <a:spcBef>
                <a:spcPts val="500"/>
              </a:spcBef>
              <a:spcAft>
                <a:spcPts val="0"/>
              </a:spcAft>
              <a:buSzPts val="1600"/>
              <a:buNone/>
              <a:defRPr sz="1600" b="1"/>
            </a:lvl6pPr>
            <a:lvl7pPr marL="3200400" lvl="6" indent="-228600" algn="l">
              <a:lnSpc>
                <a:spcPct val="169000"/>
              </a:lnSpc>
              <a:spcBef>
                <a:spcPts val="500"/>
              </a:spcBef>
              <a:spcAft>
                <a:spcPts val="0"/>
              </a:spcAft>
              <a:buSzPts val="1600"/>
              <a:buNone/>
              <a:defRPr sz="1600" b="1"/>
            </a:lvl7pPr>
            <a:lvl8pPr marL="3657600" lvl="7" indent="-228600" algn="l">
              <a:lnSpc>
                <a:spcPct val="169000"/>
              </a:lnSpc>
              <a:spcBef>
                <a:spcPts val="500"/>
              </a:spcBef>
              <a:spcAft>
                <a:spcPts val="0"/>
              </a:spcAft>
              <a:buSzPts val="1600"/>
              <a:buNone/>
              <a:defRPr sz="1600" b="1"/>
            </a:lvl8pPr>
            <a:lvl9pPr marL="4114800" lvl="8" indent="-228600" algn="l">
              <a:lnSpc>
                <a:spcPct val="169000"/>
              </a:lnSpc>
              <a:spcBef>
                <a:spcPts val="500"/>
              </a:spcBef>
              <a:spcAft>
                <a:spcPts val="0"/>
              </a:spcAft>
              <a:buSzPts val="1600"/>
              <a:buNone/>
              <a:defRPr sz="1600" b="1"/>
            </a:lvl9pPr>
          </a:lstStyle>
          <a:p>
            <a:endParaRPr/>
          </a:p>
        </p:txBody>
      </p:sp>
      <p:sp>
        <p:nvSpPr>
          <p:cNvPr id="67" name="Google Shape;67;p47"/>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169000"/>
              </a:lnSpc>
              <a:spcBef>
                <a:spcPts val="800"/>
              </a:spcBef>
              <a:spcAft>
                <a:spcPts val="0"/>
              </a:spcAft>
              <a:buSzPts val="2400"/>
              <a:buChar char="•"/>
              <a:defRPr sz="2400"/>
            </a:lvl1pPr>
            <a:lvl2pPr marL="914400" lvl="1" indent="-355600" algn="l">
              <a:lnSpc>
                <a:spcPct val="169000"/>
              </a:lnSpc>
              <a:spcBef>
                <a:spcPts val="700"/>
              </a:spcBef>
              <a:spcAft>
                <a:spcPts val="0"/>
              </a:spcAft>
              <a:buSzPts val="2000"/>
              <a:buChar char="–"/>
              <a:defRPr sz="2000"/>
            </a:lvl2pPr>
            <a:lvl3pPr marL="1371600" lvl="2" indent="-342900" algn="l">
              <a:lnSpc>
                <a:spcPct val="169000"/>
              </a:lnSpc>
              <a:spcBef>
                <a:spcPts val="600"/>
              </a:spcBef>
              <a:spcAft>
                <a:spcPts val="0"/>
              </a:spcAft>
              <a:buSzPts val="1800"/>
              <a:buChar char="•"/>
              <a:defRPr sz="1800"/>
            </a:lvl3pPr>
            <a:lvl4pPr marL="1828800" lvl="3" indent="-330200" algn="l">
              <a:lnSpc>
                <a:spcPct val="169000"/>
              </a:lnSpc>
              <a:spcBef>
                <a:spcPts val="500"/>
              </a:spcBef>
              <a:spcAft>
                <a:spcPts val="0"/>
              </a:spcAft>
              <a:buSzPts val="1600"/>
              <a:buChar char="–"/>
              <a:defRPr sz="1600"/>
            </a:lvl4pPr>
            <a:lvl5pPr marL="2286000" lvl="4" indent="-330200" algn="l">
              <a:lnSpc>
                <a:spcPct val="169000"/>
              </a:lnSpc>
              <a:spcBef>
                <a:spcPts val="500"/>
              </a:spcBef>
              <a:spcAft>
                <a:spcPts val="0"/>
              </a:spcAft>
              <a:buSzPts val="1600"/>
              <a:buChar char="»"/>
              <a:defRPr sz="1600"/>
            </a:lvl5pPr>
            <a:lvl6pPr marL="2743200" lvl="5" indent="-330200" algn="l">
              <a:lnSpc>
                <a:spcPct val="169000"/>
              </a:lnSpc>
              <a:spcBef>
                <a:spcPts val="500"/>
              </a:spcBef>
              <a:spcAft>
                <a:spcPts val="0"/>
              </a:spcAft>
              <a:buSzPts val="1600"/>
              <a:buChar char="»"/>
              <a:defRPr sz="1600"/>
            </a:lvl6pPr>
            <a:lvl7pPr marL="3200400" lvl="6" indent="-330200" algn="l">
              <a:lnSpc>
                <a:spcPct val="169000"/>
              </a:lnSpc>
              <a:spcBef>
                <a:spcPts val="500"/>
              </a:spcBef>
              <a:spcAft>
                <a:spcPts val="0"/>
              </a:spcAft>
              <a:buSzPts val="1600"/>
              <a:buChar char="»"/>
              <a:defRPr sz="1600"/>
            </a:lvl7pPr>
            <a:lvl8pPr marL="3657600" lvl="7" indent="-330200" algn="l">
              <a:lnSpc>
                <a:spcPct val="169000"/>
              </a:lnSpc>
              <a:spcBef>
                <a:spcPts val="500"/>
              </a:spcBef>
              <a:spcAft>
                <a:spcPts val="0"/>
              </a:spcAft>
              <a:buSzPts val="1600"/>
              <a:buChar char="»"/>
              <a:defRPr sz="1600"/>
            </a:lvl8pPr>
            <a:lvl9pPr marL="4114800" lvl="8" indent="-330200" algn="l">
              <a:lnSpc>
                <a:spcPct val="169000"/>
              </a:lnSpc>
              <a:spcBef>
                <a:spcPts val="500"/>
              </a:spcBef>
              <a:spcAft>
                <a:spcPts val="0"/>
              </a:spcAft>
              <a:buSzPts val="1600"/>
              <a:buChar char="»"/>
              <a:defRPr sz="1600"/>
            </a:lvl9pPr>
          </a:lstStyle>
          <a:p>
            <a:endParaRPr/>
          </a:p>
        </p:txBody>
      </p:sp>
      <p:sp>
        <p:nvSpPr>
          <p:cNvPr id="68" name="Google Shape;68;p47"/>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7"/>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48"/>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8"/>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8"/>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49"/>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69000"/>
              </a:lnSpc>
              <a:spcBef>
                <a:spcPts val="0"/>
              </a:spcBef>
              <a:spcAft>
                <a:spcPts val="0"/>
              </a:spcAft>
              <a:buSzPts val="1400"/>
              <a:buNone/>
              <a:defRPr sz="2000" b="1"/>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169000"/>
              </a:lnSpc>
              <a:spcBef>
                <a:spcPts val="800"/>
              </a:spcBef>
              <a:spcAft>
                <a:spcPts val="0"/>
              </a:spcAft>
              <a:buSzPts val="3200"/>
              <a:buChar char="•"/>
              <a:defRPr sz="3200"/>
            </a:lvl1pPr>
            <a:lvl2pPr marL="914400" lvl="1" indent="-406400" algn="l">
              <a:lnSpc>
                <a:spcPct val="169000"/>
              </a:lnSpc>
              <a:spcBef>
                <a:spcPts val="700"/>
              </a:spcBef>
              <a:spcAft>
                <a:spcPts val="0"/>
              </a:spcAft>
              <a:buSzPts val="2800"/>
              <a:buChar char="–"/>
              <a:defRPr sz="2800"/>
            </a:lvl2pPr>
            <a:lvl3pPr marL="1371600" lvl="2" indent="-381000" algn="l">
              <a:lnSpc>
                <a:spcPct val="169000"/>
              </a:lnSpc>
              <a:spcBef>
                <a:spcPts val="600"/>
              </a:spcBef>
              <a:spcAft>
                <a:spcPts val="0"/>
              </a:spcAft>
              <a:buSzPts val="2400"/>
              <a:buChar char="•"/>
              <a:defRPr sz="2400"/>
            </a:lvl3pPr>
            <a:lvl4pPr marL="1828800" lvl="3" indent="-355600" algn="l">
              <a:lnSpc>
                <a:spcPct val="169000"/>
              </a:lnSpc>
              <a:spcBef>
                <a:spcPts val="500"/>
              </a:spcBef>
              <a:spcAft>
                <a:spcPts val="0"/>
              </a:spcAft>
              <a:buSzPts val="2000"/>
              <a:buChar char="–"/>
              <a:defRPr sz="2000"/>
            </a:lvl4pPr>
            <a:lvl5pPr marL="2286000" lvl="4" indent="-355600" algn="l">
              <a:lnSpc>
                <a:spcPct val="169000"/>
              </a:lnSpc>
              <a:spcBef>
                <a:spcPts val="500"/>
              </a:spcBef>
              <a:spcAft>
                <a:spcPts val="0"/>
              </a:spcAft>
              <a:buSzPts val="2000"/>
              <a:buChar char="»"/>
              <a:defRPr sz="2000"/>
            </a:lvl5pPr>
            <a:lvl6pPr marL="2743200" lvl="5" indent="-355600" algn="l">
              <a:lnSpc>
                <a:spcPct val="169000"/>
              </a:lnSpc>
              <a:spcBef>
                <a:spcPts val="500"/>
              </a:spcBef>
              <a:spcAft>
                <a:spcPts val="0"/>
              </a:spcAft>
              <a:buSzPts val="2000"/>
              <a:buChar char="»"/>
              <a:defRPr sz="2000"/>
            </a:lvl6pPr>
            <a:lvl7pPr marL="3200400" lvl="6" indent="-355600" algn="l">
              <a:lnSpc>
                <a:spcPct val="169000"/>
              </a:lnSpc>
              <a:spcBef>
                <a:spcPts val="500"/>
              </a:spcBef>
              <a:spcAft>
                <a:spcPts val="0"/>
              </a:spcAft>
              <a:buSzPts val="2000"/>
              <a:buChar char="»"/>
              <a:defRPr sz="2000"/>
            </a:lvl7pPr>
            <a:lvl8pPr marL="3657600" lvl="7" indent="-355600" algn="l">
              <a:lnSpc>
                <a:spcPct val="169000"/>
              </a:lnSpc>
              <a:spcBef>
                <a:spcPts val="500"/>
              </a:spcBef>
              <a:spcAft>
                <a:spcPts val="0"/>
              </a:spcAft>
              <a:buSzPts val="2000"/>
              <a:buChar char="»"/>
              <a:defRPr sz="2000"/>
            </a:lvl8pPr>
            <a:lvl9pPr marL="4114800" lvl="8" indent="-355600" algn="l">
              <a:lnSpc>
                <a:spcPct val="169000"/>
              </a:lnSpc>
              <a:spcBef>
                <a:spcPts val="500"/>
              </a:spcBef>
              <a:spcAft>
                <a:spcPts val="0"/>
              </a:spcAft>
              <a:buSzPts val="2000"/>
              <a:buChar char="»"/>
              <a:defRPr sz="2000"/>
            </a:lvl9pPr>
          </a:lstStyle>
          <a:p>
            <a:endParaRPr/>
          </a:p>
        </p:txBody>
      </p:sp>
      <p:sp>
        <p:nvSpPr>
          <p:cNvPr id="78" name="Google Shape;78;p49"/>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69000"/>
              </a:lnSpc>
              <a:spcBef>
                <a:spcPts val="800"/>
              </a:spcBef>
              <a:spcAft>
                <a:spcPts val="0"/>
              </a:spcAft>
              <a:buSzPts val="1400"/>
              <a:buNone/>
              <a:defRPr sz="1400"/>
            </a:lvl1pPr>
            <a:lvl2pPr marL="914400" lvl="1" indent="-228600" algn="l">
              <a:lnSpc>
                <a:spcPct val="169000"/>
              </a:lnSpc>
              <a:spcBef>
                <a:spcPts val="700"/>
              </a:spcBef>
              <a:spcAft>
                <a:spcPts val="0"/>
              </a:spcAft>
              <a:buSzPts val="1200"/>
              <a:buNone/>
              <a:defRPr sz="1200"/>
            </a:lvl2pPr>
            <a:lvl3pPr marL="1371600" lvl="2" indent="-228600" algn="l">
              <a:lnSpc>
                <a:spcPct val="169000"/>
              </a:lnSpc>
              <a:spcBef>
                <a:spcPts val="600"/>
              </a:spcBef>
              <a:spcAft>
                <a:spcPts val="0"/>
              </a:spcAft>
              <a:buSzPts val="1000"/>
              <a:buNone/>
              <a:defRPr sz="1000"/>
            </a:lvl3pPr>
            <a:lvl4pPr marL="1828800" lvl="3" indent="-228600" algn="l">
              <a:lnSpc>
                <a:spcPct val="169000"/>
              </a:lnSpc>
              <a:spcBef>
                <a:spcPts val="500"/>
              </a:spcBef>
              <a:spcAft>
                <a:spcPts val="0"/>
              </a:spcAft>
              <a:buSzPts val="900"/>
              <a:buNone/>
              <a:defRPr sz="900"/>
            </a:lvl4pPr>
            <a:lvl5pPr marL="2286000" lvl="4" indent="-228600" algn="l">
              <a:lnSpc>
                <a:spcPct val="169000"/>
              </a:lnSpc>
              <a:spcBef>
                <a:spcPts val="500"/>
              </a:spcBef>
              <a:spcAft>
                <a:spcPts val="0"/>
              </a:spcAft>
              <a:buSzPts val="900"/>
              <a:buNone/>
              <a:defRPr sz="900"/>
            </a:lvl5pPr>
            <a:lvl6pPr marL="2743200" lvl="5" indent="-228600" algn="l">
              <a:lnSpc>
                <a:spcPct val="169000"/>
              </a:lnSpc>
              <a:spcBef>
                <a:spcPts val="500"/>
              </a:spcBef>
              <a:spcAft>
                <a:spcPts val="0"/>
              </a:spcAft>
              <a:buSzPts val="900"/>
              <a:buNone/>
              <a:defRPr sz="900"/>
            </a:lvl6pPr>
            <a:lvl7pPr marL="3200400" lvl="6" indent="-228600" algn="l">
              <a:lnSpc>
                <a:spcPct val="169000"/>
              </a:lnSpc>
              <a:spcBef>
                <a:spcPts val="500"/>
              </a:spcBef>
              <a:spcAft>
                <a:spcPts val="0"/>
              </a:spcAft>
              <a:buSzPts val="900"/>
              <a:buNone/>
              <a:defRPr sz="900"/>
            </a:lvl7pPr>
            <a:lvl8pPr marL="3657600" lvl="7" indent="-228600" algn="l">
              <a:lnSpc>
                <a:spcPct val="169000"/>
              </a:lnSpc>
              <a:spcBef>
                <a:spcPts val="500"/>
              </a:spcBef>
              <a:spcAft>
                <a:spcPts val="0"/>
              </a:spcAft>
              <a:buSzPts val="900"/>
              <a:buNone/>
              <a:defRPr sz="900"/>
            </a:lvl8pPr>
            <a:lvl9pPr marL="4114800" lvl="8" indent="-228600" algn="l">
              <a:lnSpc>
                <a:spcPct val="169000"/>
              </a:lnSpc>
              <a:spcBef>
                <a:spcPts val="500"/>
              </a:spcBef>
              <a:spcAft>
                <a:spcPts val="0"/>
              </a:spcAft>
              <a:buSzPts val="900"/>
              <a:buNone/>
              <a:defRPr sz="900"/>
            </a:lvl9pPr>
          </a:lstStyle>
          <a:p>
            <a:endParaRPr/>
          </a:p>
        </p:txBody>
      </p:sp>
      <p:sp>
        <p:nvSpPr>
          <p:cNvPr id="79" name="Google Shape;79;p49"/>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9"/>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9"/>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50"/>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69000"/>
              </a:lnSpc>
              <a:spcBef>
                <a:spcPts val="0"/>
              </a:spcBef>
              <a:spcAft>
                <a:spcPts val="0"/>
              </a:spcAft>
              <a:buSzPts val="1400"/>
              <a:buNone/>
              <a:defRPr sz="2000" b="1"/>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a:spLocks noGrp="1"/>
          </p:cNvSpPr>
          <p:nvPr>
            <p:ph type="pic" idx="2"/>
          </p:nvPr>
        </p:nvSpPr>
        <p:spPr>
          <a:xfrm>
            <a:off x="1792288" y="612775"/>
            <a:ext cx="5486400" cy="4114800"/>
          </a:xfrm>
          <a:prstGeom prst="rect">
            <a:avLst/>
          </a:prstGeom>
          <a:noFill/>
          <a:ln>
            <a:noFill/>
          </a:ln>
        </p:spPr>
      </p:sp>
      <p:sp>
        <p:nvSpPr>
          <p:cNvPr id="85" name="Google Shape;85;p50"/>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69000"/>
              </a:lnSpc>
              <a:spcBef>
                <a:spcPts val="800"/>
              </a:spcBef>
              <a:spcAft>
                <a:spcPts val="0"/>
              </a:spcAft>
              <a:buSzPts val="1400"/>
              <a:buNone/>
              <a:defRPr sz="1400"/>
            </a:lvl1pPr>
            <a:lvl2pPr marL="914400" lvl="1" indent="-228600" algn="l">
              <a:lnSpc>
                <a:spcPct val="169000"/>
              </a:lnSpc>
              <a:spcBef>
                <a:spcPts val="700"/>
              </a:spcBef>
              <a:spcAft>
                <a:spcPts val="0"/>
              </a:spcAft>
              <a:buSzPts val="1200"/>
              <a:buNone/>
              <a:defRPr sz="1200"/>
            </a:lvl2pPr>
            <a:lvl3pPr marL="1371600" lvl="2" indent="-228600" algn="l">
              <a:lnSpc>
                <a:spcPct val="169000"/>
              </a:lnSpc>
              <a:spcBef>
                <a:spcPts val="600"/>
              </a:spcBef>
              <a:spcAft>
                <a:spcPts val="0"/>
              </a:spcAft>
              <a:buSzPts val="1000"/>
              <a:buNone/>
              <a:defRPr sz="1000"/>
            </a:lvl3pPr>
            <a:lvl4pPr marL="1828800" lvl="3" indent="-228600" algn="l">
              <a:lnSpc>
                <a:spcPct val="169000"/>
              </a:lnSpc>
              <a:spcBef>
                <a:spcPts val="500"/>
              </a:spcBef>
              <a:spcAft>
                <a:spcPts val="0"/>
              </a:spcAft>
              <a:buSzPts val="900"/>
              <a:buNone/>
              <a:defRPr sz="900"/>
            </a:lvl4pPr>
            <a:lvl5pPr marL="2286000" lvl="4" indent="-228600" algn="l">
              <a:lnSpc>
                <a:spcPct val="169000"/>
              </a:lnSpc>
              <a:spcBef>
                <a:spcPts val="500"/>
              </a:spcBef>
              <a:spcAft>
                <a:spcPts val="0"/>
              </a:spcAft>
              <a:buSzPts val="900"/>
              <a:buNone/>
              <a:defRPr sz="900"/>
            </a:lvl5pPr>
            <a:lvl6pPr marL="2743200" lvl="5" indent="-228600" algn="l">
              <a:lnSpc>
                <a:spcPct val="169000"/>
              </a:lnSpc>
              <a:spcBef>
                <a:spcPts val="500"/>
              </a:spcBef>
              <a:spcAft>
                <a:spcPts val="0"/>
              </a:spcAft>
              <a:buSzPts val="900"/>
              <a:buNone/>
              <a:defRPr sz="900"/>
            </a:lvl6pPr>
            <a:lvl7pPr marL="3200400" lvl="6" indent="-228600" algn="l">
              <a:lnSpc>
                <a:spcPct val="169000"/>
              </a:lnSpc>
              <a:spcBef>
                <a:spcPts val="500"/>
              </a:spcBef>
              <a:spcAft>
                <a:spcPts val="0"/>
              </a:spcAft>
              <a:buSzPts val="900"/>
              <a:buNone/>
              <a:defRPr sz="900"/>
            </a:lvl7pPr>
            <a:lvl8pPr marL="3657600" lvl="7" indent="-228600" algn="l">
              <a:lnSpc>
                <a:spcPct val="169000"/>
              </a:lnSpc>
              <a:spcBef>
                <a:spcPts val="500"/>
              </a:spcBef>
              <a:spcAft>
                <a:spcPts val="0"/>
              </a:spcAft>
              <a:buSzPts val="900"/>
              <a:buNone/>
              <a:defRPr sz="900"/>
            </a:lvl8pPr>
            <a:lvl9pPr marL="4114800" lvl="8" indent="-228600" algn="l">
              <a:lnSpc>
                <a:spcPct val="169000"/>
              </a:lnSpc>
              <a:spcBef>
                <a:spcPts val="500"/>
              </a:spcBef>
              <a:spcAft>
                <a:spcPts val="0"/>
              </a:spcAft>
              <a:buSzPts val="900"/>
              <a:buNone/>
              <a:defRPr sz="900"/>
            </a:lvl9pPr>
          </a:lstStyle>
          <a:p>
            <a:endParaRPr/>
          </a:p>
        </p:txBody>
      </p:sp>
      <p:sp>
        <p:nvSpPr>
          <p:cNvPr id="86" name="Google Shape;86;p50"/>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0"/>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0"/>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
        <p:cNvGrpSpPr/>
        <p:nvPr/>
      </p:nvGrpSpPr>
      <p:grpSpPr>
        <a:xfrm>
          <a:off x="0" y="0"/>
          <a:ext cx="0" cy="0"/>
          <a:chOff x="0" y="0"/>
          <a:chExt cx="0" cy="0"/>
        </a:xfrm>
      </p:grpSpPr>
      <p:sp>
        <p:nvSpPr>
          <p:cNvPr id="13" name="Google Shape;13;p39"/>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marR="0" lvl="0"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14" name="Google Shape;14;p39"/>
          <p:cNvSpPr txBox="1">
            <a:spLocks noGrp="1"/>
          </p:cNvSpPr>
          <p:nvPr>
            <p:ph type="body" idx="1"/>
          </p:nvPr>
        </p:nvSpPr>
        <p:spPr>
          <a:xfrm>
            <a:off x="457200" y="1600200"/>
            <a:ext cx="8224838" cy="5049838"/>
          </a:xfrm>
          <a:prstGeom prst="rect">
            <a:avLst/>
          </a:prstGeom>
          <a:noFill/>
          <a:ln>
            <a:noFill/>
          </a:ln>
        </p:spPr>
        <p:txBody>
          <a:bodyPr spcFirstLastPara="1" wrap="square" lIns="90000" tIns="46800" rIns="90000" bIns="46800" anchor="t" anchorCtr="0">
            <a:noAutofit/>
          </a:bodyPr>
          <a:lstStyle>
            <a:lvl1pPr marL="457200" marR="0" lvl="0" indent="-431800" algn="l" rtl="0">
              <a:lnSpc>
                <a:spcPct val="169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169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169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5" name="Google Shape;15;p39"/>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6" name="Google Shape;16;p39"/>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marR="0" lvl="0" algn="ct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7" name="Google Shape;17;p39"/>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youtube.com/watch?v=hk63uUhkZH4" TargetMode="Externa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title"/>
          </p:nvPr>
        </p:nvSpPr>
        <p:spPr>
          <a:xfrm>
            <a:off x="0" y="381000"/>
            <a:ext cx="228600" cy="1131888"/>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chemeClr val="lt1"/>
                </a:solidFill>
              </a:rPr>
              <a:t>a</a:t>
            </a:r>
            <a:endParaRPr/>
          </a:p>
        </p:txBody>
      </p:sp>
      <p:sp>
        <p:nvSpPr>
          <p:cNvPr id="108" name="Google Shape;108;p1"/>
          <p:cNvSpPr/>
          <p:nvPr/>
        </p:nvSpPr>
        <p:spPr>
          <a:xfrm>
            <a:off x="7494588" y="6562725"/>
            <a:ext cx="16494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109" name="Google Shape;109;p1"/>
          <p:cNvPicPr preferRelativeResize="0"/>
          <p:nvPr/>
        </p:nvPicPr>
        <p:blipFill rotWithShape="1">
          <a:blip r:embed="rId3">
            <a:alphaModFix/>
          </a:blip>
          <a:srcRect/>
          <a:stretch/>
        </p:blipFill>
        <p:spPr>
          <a:xfrm>
            <a:off x="685800" y="0"/>
            <a:ext cx="4803775" cy="6858000"/>
          </a:xfrm>
          <a:prstGeom prst="rect">
            <a:avLst/>
          </a:prstGeom>
          <a:noFill/>
          <a:ln>
            <a:noFill/>
          </a:ln>
        </p:spPr>
      </p:pic>
      <p:sp>
        <p:nvSpPr>
          <p:cNvPr id="110" name="Google Shape;110;p1"/>
          <p:cNvSpPr txBox="1"/>
          <p:nvPr/>
        </p:nvSpPr>
        <p:spPr>
          <a:xfrm>
            <a:off x="1219200" y="304800"/>
            <a:ext cx="4038600" cy="463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b="1" i="0" u="none" strike="noStrike" cap="none">
                <a:solidFill>
                  <a:srgbClr val="FFFFFF"/>
                </a:solidFill>
                <a:latin typeface="Arial"/>
                <a:ea typeface="Arial"/>
                <a:cs typeface="Arial"/>
                <a:sym typeface="Arial"/>
              </a:rPr>
              <a:t>Lec 5: The Sun</a:t>
            </a:r>
            <a:endParaRPr/>
          </a:p>
        </p:txBody>
      </p:sp>
      <p:sp>
        <p:nvSpPr>
          <p:cNvPr id="111" name="Google Shape;111;p1"/>
          <p:cNvSpPr txBox="1"/>
          <p:nvPr/>
        </p:nvSpPr>
        <p:spPr>
          <a:xfrm>
            <a:off x="2743200" y="3048000"/>
            <a:ext cx="1066800" cy="4572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2400"/>
              <a:buFont typeface="Arial"/>
              <a:buNone/>
            </a:pPr>
            <a:r>
              <a:rPr lang="en-GB" sz="2400" b="1" i="0" u="none" strike="noStrike" cap="none">
                <a:solidFill>
                  <a:srgbClr val="FF6600"/>
                </a:solidFill>
                <a:latin typeface="Arial"/>
                <a:ea typeface="Arial"/>
                <a:cs typeface="Arial"/>
                <a:sym typeface="Arial"/>
              </a:rPr>
              <a:t>UV</a:t>
            </a:r>
            <a:endParaRPr/>
          </a:p>
        </p:txBody>
      </p:sp>
      <p:sp>
        <p:nvSpPr>
          <p:cNvPr id="112" name="Google Shape;112;p1"/>
          <p:cNvSpPr txBox="1"/>
          <p:nvPr/>
        </p:nvSpPr>
        <p:spPr>
          <a:xfrm>
            <a:off x="2590800" y="685800"/>
            <a:ext cx="1371600" cy="6429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Mag fields SOHO</a:t>
            </a:r>
            <a:endParaRPr/>
          </a:p>
        </p:txBody>
      </p:sp>
      <p:sp>
        <p:nvSpPr>
          <p:cNvPr id="113" name="Google Shape;113;p1"/>
          <p:cNvSpPr txBox="1"/>
          <p:nvPr/>
        </p:nvSpPr>
        <p:spPr>
          <a:xfrm>
            <a:off x="4343400" y="838200"/>
            <a:ext cx="1371600" cy="6429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Optical SOHO</a:t>
            </a:r>
            <a:endParaRPr/>
          </a:p>
        </p:txBody>
      </p:sp>
      <p:sp>
        <p:nvSpPr>
          <p:cNvPr id="114" name="Google Shape;114;p1"/>
          <p:cNvSpPr/>
          <p:nvPr/>
        </p:nvSpPr>
        <p:spPr>
          <a:xfrm>
            <a:off x="4191000" y="2362200"/>
            <a:ext cx="13716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UV</a:t>
            </a:r>
            <a:endParaRPr/>
          </a:p>
        </p:txBody>
      </p:sp>
      <p:sp>
        <p:nvSpPr>
          <p:cNvPr id="115" name="Google Shape;115;p1"/>
          <p:cNvSpPr/>
          <p:nvPr/>
        </p:nvSpPr>
        <p:spPr>
          <a:xfrm>
            <a:off x="4191000" y="4724400"/>
            <a:ext cx="1336675" cy="36671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UV</a:t>
            </a:r>
            <a:endParaRPr/>
          </a:p>
        </p:txBody>
      </p:sp>
      <p:sp>
        <p:nvSpPr>
          <p:cNvPr id="116" name="Google Shape;116;p1"/>
          <p:cNvSpPr/>
          <p:nvPr/>
        </p:nvSpPr>
        <p:spPr>
          <a:xfrm>
            <a:off x="2362200" y="5334000"/>
            <a:ext cx="2314575" cy="36671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FeXV 284 Ǻ</a:t>
            </a:r>
            <a:r>
              <a:rPr lang="en-GB" sz="1800" b="0" i="0" u="none" strike="noStrike" cap="none">
                <a:solidFill>
                  <a:schemeClr val="lt1"/>
                </a:solidFill>
                <a:latin typeface="Arial"/>
                <a:ea typeface="Arial"/>
                <a:cs typeface="Arial"/>
                <a:sym typeface="Arial"/>
              </a:rPr>
              <a:t> </a:t>
            </a:r>
            <a:endParaRPr sz="1800" b="0" i="0" u="none" strike="noStrike" cap="none">
              <a:solidFill>
                <a:srgbClr val="FF6600"/>
              </a:solidFill>
              <a:latin typeface="Arial"/>
              <a:ea typeface="Arial"/>
              <a:cs typeface="Arial"/>
              <a:sym typeface="Arial"/>
            </a:endParaRPr>
          </a:p>
        </p:txBody>
      </p:sp>
      <p:sp>
        <p:nvSpPr>
          <p:cNvPr id="117" name="Google Shape;117;p1"/>
          <p:cNvSpPr/>
          <p:nvPr/>
        </p:nvSpPr>
        <p:spPr>
          <a:xfrm>
            <a:off x="748242" y="4868844"/>
            <a:ext cx="1752600" cy="64851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FeXII 195 Ǻ</a:t>
            </a:r>
            <a:r>
              <a:rPr lang="en-GB" sz="1800" b="0" i="0" u="none" strike="noStrike" cap="none">
                <a:solidFill>
                  <a:schemeClr val="lt1"/>
                </a:solidFill>
                <a:latin typeface="Arial"/>
                <a:ea typeface="Arial"/>
                <a:cs typeface="Arial"/>
                <a:sym typeface="Arial"/>
              </a:rPr>
              <a:t> </a:t>
            </a:r>
            <a:endParaRPr sz="1800" b="0" i="0" u="none" strike="noStrike" cap="none">
              <a:solidFill>
                <a:srgbClr val="FF6600"/>
              </a:solidFill>
              <a:latin typeface="Arial"/>
              <a:ea typeface="Arial"/>
              <a:cs typeface="Arial"/>
              <a:sym typeface="Arial"/>
            </a:endParaRPr>
          </a:p>
        </p:txBody>
      </p:sp>
      <p:sp>
        <p:nvSpPr>
          <p:cNvPr id="118" name="Google Shape;118;p1"/>
          <p:cNvSpPr/>
          <p:nvPr/>
        </p:nvSpPr>
        <p:spPr>
          <a:xfrm>
            <a:off x="685800" y="2286000"/>
            <a:ext cx="2098675" cy="36671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FeIX 171Ǻ</a:t>
            </a:r>
            <a:endParaRPr sz="1800" b="0" i="0" u="none" strike="noStrike" cap="none">
              <a:solidFill>
                <a:srgbClr val="FF6600"/>
              </a:solidFill>
              <a:latin typeface="Arial"/>
              <a:ea typeface="Arial"/>
              <a:cs typeface="Arial"/>
              <a:sym typeface="Arial"/>
            </a:endParaRPr>
          </a:p>
        </p:txBody>
      </p:sp>
      <p:sp>
        <p:nvSpPr>
          <p:cNvPr id="119" name="Google Shape;119;p1"/>
          <p:cNvSpPr/>
          <p:nvPr/>
        </p:nvSpPr>
        <p:spPr>
          <a:xfrm>
            <a:off x="1219200" y="990600"/>
            <a:ext cx="955675" cy="7842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X-ray</a:t>
            </a:r>
            <a:endParaRPr/>
          </a:p>
          <a:p>
            <a:pPr marL="0" marR="0" lvl="0" indent="0" algn="l" rtl="0">
              <a:lnSpc>
                <a:spcPct val="100000"/>
              </a:lnSpc>
              <a:spcBef>
                <a:spcPts val="1125"/>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Yohkoh</a:t>
            </a:r>
            <a:endParaRPr/>
          </a:p>
        </p:txBody>
      </p:sp>
      <p:sp>
        <p:nvSpPr>
          <p:cNvPr id="120" name="Google Shape;120;p1"/>
          <p:cNvSpPr txBox="1"/>
          <p:nvPr/>
        </p:nvSpPr>
        <p:spPr>
          <a:xfrm>
            <a:off x="5715000" y="1143000"/>
            <a:ext cx="2971800" cy="4779963"/>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400"/>
              <a:buFont typeface="Arial"/>
              <a:buNone/>
            </a:pPr>
            <a:r>
              <a:rPr lang="en-GB" sz="2400" b="1" i="0" u="none" strike="noStrike" cap="none">
                <a:solidFill>
                  <a:schemeClr val="dk1"/>
                </a:solidFill>
                <a:latin typeface="Arial"/>
                <a:ea typeface="Arial"/>
                <a:cs typeface="Arial"/>
                <a:sym typeface="Arial"/>
              </a:rPr>
              <a:t>Mass:</a:t>
            </a:r>
            <a:r>
              <a:rPr lang="en-GB" sz="2400" b="1" i="0" u="none" strike="noStrike" cap="none">
                <a:solidFill>
                  <a:srgbClr val="0000CC"/>
                </a:solidFill>
                <a:latin typeface="Arial"/>
                <a:ea typeface="Arial"/>
                <a:cs typeface="Arial"/>
                <a:sym typeface="Arial"/>
              </a:rPr>
              <a:t> 330,000x Earth</a:t>
            </a:r>
            <a:endParaRPr/>
          </a:p>
          <a:p>
            <a:pPr marL="0" marR="0" lvl="0" indent="0" algn="l" rtl="0">
              <a:lnSpc>
                <a:spcPct val="169000"/>
              </a:lnSpc>
              <a:spcBef>
                <a:spcPts val="1200"/>
              </a:spcBef>
              <a:spcAft>
                <a:spcPts val="0"/>
              </a:spcAft>
              <a:buClr>
                <a:srgbClr val="000000"/>
              </a:buClr>
              <a:buSzPts val="2400"/>
              <a:buFont typeface="Arial"/>
              <a:buNone/>
            </a:pPr>
            <a:r>
              <a:rPr lang="en-GB" sz="2400" b="1" i="0" u="none" strike="noStrike" cap="none">
                <a:solidFill>
                  <a:schemeClr val="dk1"/>
                </a:solidFill>
                <a:latin typeface="Arial"/>
                <a:ea typeface="Arial"/>
                <a:cs typeface="Arial"/>
                <a:sym typeface="Arial"/>
              </a:rPr>
              <a:t>Diameter:</a:t>
            </a:r>
            <a:r>
              <a:rPr lang="en-GB" sz="2400" b="1" i="0" u="none" strike="noStrike" cap="none">
                <a:solidFill>
                  <a:srgbClr val="0000CC"/>
                </a:solidFill>
                <a:latin typeface="Arial"/>
                <a:ea typeface="Arial"/>
                <a:cs typeface="Arial"/>
                <a:sym typeface="Arial"/>
              </a:rPr>
              <a:t> 110x Earth</a:t>
            </a:r>
            <a:endParaRPr/>
          </a:p>
          <a:p>
            <a:pPr marL="0" marR="0" lvl="0" indent="0" algn="l" rtl="0">
              <a:lnSpc>
                <a:spcPct val="169000"/>
              </a:lnSpc>
              <a:spcBef>
                <a:spcPts val="1200"/>
              </a:spcBef>
              <a:spcAft>
                <a:spcPts val="0"/>
              </a:spcAft>
              <a:buClr>
                <a:srgbClr val="000000"/>
              </a:buClr>
              <a:buSzPts val="2400"/>
              <a:buFont typeface="Arial"/>
              <a:buNone/>
            </a:pPr>
            <a:r>
              <a:rPr lang="en-GB" sz="2400" b="1" i="1" u="none" strike="noStrike" cap="none">
                <a:solidFill>
                  <a:schemeClr val="dk1"/>
                </a:solidFill>
                <a:latin typeface="Arial"/>
                <a:ea typeface="Arial"/>
                <a:cs typeface="Arial"/>
                <a:sym typeface="Arial"/>
              </a:rPr>
              <a:t>Average</a:t>
            </a:r>
            <a:r>
              <a:rPr lang="en-GB" sz="2400" b="1" i="0" u="none" strike="noStrike" cap="none">
                <a:solidFill>
                  <a:schemeClr val="dk1"/>
                </a:solidFill>
                <a:latin typeface="Arial"/>
                <a:ea typeface="Arial"/>
                <a:cs typeface="Arial"/>
                <a:sym typeface="Arial"/>
              </a:rPr>
              <a:t> Density:</a:t>
            </a:r>
            <a:r>
              <a:rPr lang="en-GB" sz="2400" b="1" i="0" u="none" strike="noStrike" cap="none">
                <a:solidFill>
                  <a:srgbClr val="0000CC"/>
                </a:solidFill>
                <a:latin typeface="Arial"/>
                <a:ea typeface="Arial"/>
                <a:cs typeface="Arial"/>
                <a:sym typeface="Arial"/>
              </a:rPr>
              <a:t> 1.4 g/cc (little more than water)</a:t>
            </a:r>
            <a:endParaRPr/>
          </a:p>
        </p:txBody>
      </p:sp>
      <p:sp>
        <p:nvSpPr>
          <p:cNvPr id="121" name="Google Shape;121;p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10"/>
          <p:cNvSpPr txBox="1">
            <a:spLocks noGrp="1"/>
          </p:cNvSpPr>
          <p:nvPr>
            <p:ph type="title"/>
          </p:nvPr>
        </p:nvSpPr>
        <p:spPr>
          <a:xfrm>
            <a:off x="304800" y="0"/>
            <a:ext cx="35052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200" b="1"/>
              <a:t>Convective Zone</a:t>
            </a:r>
            <a:endParaRPr/>
          </a:p>
        </p:txBody>
      </p:sp>
      <p:sp>
        <p:nvSpPr>
          <p:cNvPr id="217" name="Google Shape;217;p10"/>
          <p:cNvSpPr txBox="1">
            <a:spLocks noGrp="1"/>
          </p:cNvSpPr>
          <p:nvPr>
            <p:ph type="body" idx="1"/>
          </p:nvPr>
        </p:nvSpPr>
        <p:spPr>
          <a:xfrm>
            <a:off x="-266700" y="1147763"/>
            <a:ext cx="5283200" cy="56388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59000"/>
              </a:lnSpc>
              <a:spcBef>
                <a:spcPts val="0"/>
              </a:spcBef>
              <a:spcAft>
                <a:spcPts val="0"/>
              </a:spcAft>
              <a:buSzPts val="2000"/>
              <a:buFont typeface="Arial"/>
              <a:buChar char="•"/>
            </a:pPr>
            <a:r>
              <a:rPr lang="en-GB" sz="2000" b="1" dirty="0">
                <a:solidFill>
                  <a:schemeClr val="dk1"/>
                </a:solidFill>
              </a:rPr>
              <a:t>In Sun’s core, atoms are so hot they’re ionized (no electrons) </a:t>
            </a:r>
            <a:endParaRPr dirty="0"/>
          </a:p>
          <a:p>
            <a:pPr marL="338138" lvl="0" indent="-338138" algn="l" rtl="0">
              <a:lnSpc>
                <a:spcPct val="159000"/>
              </a:lnSpc>
              <a:spcBef>
                <a:spcPts val="800"/>
              </a:spcBef>
              <a:spcAft>
                <a:spcPts val="0"/>
              </a:spcAft>
              <a:buSzPts val="2000"/>
              <a:buFont typeface="Arial"/>
              <a:buChar char="•"/>
            </a:pPr>
            <a:r>
              <a:rPr lang="en-GB" sz="2000" b="1" dirty="0">
                <a:solidFill>
                  <a:schemeClr val="dk1"/>
                </a:solidFill>
                <a:sym typeface="Wingdings" pitchFamily="2" charset="2"/>
              </a:rPr>
              <a:t></a:t>
            </a:r>
            <a:r>
              <a:rPr lang="en-GB" sz="2000" b="1" dirty="0">
                <a:solidFill>
                  <a:schemeClr val="dk1"/>
                </a:solidFill>
              </a:rPr>
              <a:t> don’t absorb photon energy easily.</a:t>
            </a:r>
            <a:r>
              <a:rPr lang="en-GB" sz="2000" b="1" dirty="0">
                <a:solidFill>
                  <a:srgbClr val="660066"/>
                </a:solidFill>
              </a:rPr>
              <a:t>  85% of way out to “surface” from core, heavy element atoms (not hydrogen or helium, for example carbon) are cool enough to hold electrons </a:t>
            </a:r>
            <a:endParaRPr dirty="0"/>
          </a:p>
          <a:p>
            <a:pPr marL="738188" lvl="1" indent="-280988" algn="l" rtl="0">
              <a:lnSpc>
                <a:spcPct val="159000"/>
              </a:lnSpc>
              <a:spcBef>
                <a:spcPts val="700"/>
              </a:spcBef>
              <a:spcAft>
                <a:spcPts val="0"/>
              </a:spcAft>
              <a:buSzPts val="1600"/>
              <a:buFont typeface="Arial"/>
              <a:buChar char="•"/>
            </a:pPr>
            <a:r>
              <a:rPr lang="en-GB" sz="1600" b="1" dirty="0">
                <a:solidFill>
                  <a:srgbClr val="660066"/>
                </a:solidFill>
              </a:rPr>
              <a:t>Heavy element held electrons absorb energy from high energy photons coming from core </a:t>
            </a:r>
            <a:r>
              <a:rPr lang="en-GB" sz="1600" b="1" dirty="0">
                <a:solidFill>
                  <a:srgbClr val="660066"/>
                </a:solidFill>
                <a:sym typeface="Wingdings" pitchFamily="2" charset="2"/>
              </a:rPr>
              <a:t></a:t>
            </a:r>
            <a:r>
              <a:rPr lang="en-GB" sz="1600" b="1" dirty="0">
                <a:solidFill>
                  <a:srgbClr val="660066"/>
                </a:solidFill>
              </a:rPr>
              <a:t> heats the gas.  It rises, cools, and sinks: </a:t>
            </a:r>
            <a:r>
              <a:rPr lang="en-GB" sz="2000" b="1" dirty="0">
                <a:solidFill>
                  <a:srgbClr val="FF0000"/>
                </a:solidFill>
              </a:rPr>
              <a:t>convection</a:t>
            </a:r>
            <a:endParaRPr dirty="0"/>
          </a:p>
        </p:txBody>
      </p:sp>
      <p:pic>
        <p:nvPicPr>
          <p:cNvPr id="218" name="Google Shape;218;p10" descr="ch10_anim_sunconvectivezone"/>
          <p:cNvPicPr preferRelativeResize="0"/>
          <p:nvPr/>
        </p:nvPicPr>
        <p:blipFill rotWithShape="1">
          <a:blip r:embed="rId3">
            <a:alphaModFix/>
          </a:blip>
          <a:srcRect/>
          <a:stretch/>
        </p:blipFill>
        <p:spPr>
          <a:xfrm>
            <a:off x="5016500" y="609600"/>
            <a:ext cx="4127500" cy="5334000"/>
          </a:xfrm>
          <a:prstGeom prst="rect">
            <a:avLst/>
          </a:prstGeom>
          <a:noFill/>
          <a:ln>
            <a:noFill/>
          </a:ln>
        </p:spPr>
      </p:pic>
      <p:sp>
        <p:nvSpPr>
          <p:cNvPr id="219" name="Google Shape;219;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11"/>
          <p:cNvPicPr preferRelativeResize="0"/>
          <p:nvPr/>
        </p:nvPicPr>
        <p:blipFill rotWithShape="1">
          <a:blip r:embed="rId3">
            <a:alphaModFix/>
          </a:blip>
          <a:srcRect/>
          <a:stretch/>
        </p:blipFill>
        <p:spPr>
          <a:xfrm>
            <a:off x="1371600" y="0"/>
            <a:ext cx="6578600" cy="6719888"/>
          </a:xfrm>
          <a:prstGeom prst="rect">
            <a:avLst/>
          </a:prstGeom>
          <a:noFill/>
          <a:ln>
            <a:noFill/>
          </a:ln>
        </p:spPr>
      </p:pic>
      <p:sp>
        <p:nvSpPr>
          <p:cNvPr id="227" name="Google Shape;227;p11"/>
          <p:cNvSpPr txBox="1">
            <a:spLocks noGrp="1"/>
          </p:cNvSpPr>
          <p:nvPr>
            <p:ph type="title"/>
          </p:nvPr>
        </p:nvSpPr>
        <p:spPr>
          <a:xfrm>
            <a:off x="546100" y="815975"/>
            <a:ext cx="8229600" cy="987425"/>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rgbClr val="262699"/>
                </a:solidFill>
              </a:rPr>
              <a:t>5.1 Photosphere</a:t>
            </a:r>
            <a:endParaRPr/>
          </a:p>
        </p:txBody>
      </p:sp>
      <p:sp>
        <p:nvSpPr>
          <p:cNvPr id="228" name="Google Shape;228;p11"/>
          <p:cNvSpPr/>
          <p:nvPr/>
        </p:nvSpPr>
        <p:spPr>
          <a:xfrm>
            <a:off x="7662863" y="6562725"/>
            <a:ext cx="148113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29" name="Google Shape;229;p11"/>
          <p:cNvSpPr txBox="1"/>
          <p:nvPr/>
        </p:nvSpPr>
        <p:spPr>
          <a:xfrm>
            <a:off x="2286000" y="1447800"/>
            <a:ext cx="5257800" cy="3372334"/>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a:solidFill>
                <a:srgbClr val="000000"/>
              </a:solidFill>
              <a:latin typeface="Arial"/>
              <a:ea typeface="Arial"/>
              <a:cs typeface="Arial"/>
              <a:sym typeface="Arial"/>
            </a:endParaRPr>
          </a:p>
          <a:p>
            <a:pPr marL="0" marR="0" lvl="0" indent="0" algn="l" rtl="0">
              <a:lnSpc>
                <a:spcPct val="100000"/>
              </a:lnSpc>
              <a:spcBef>
                <a:spcPts val="1750"/>
              </a:spcBef>
              <a:spcAft>
                <a:spcPts val="0"/>
              </a:spcAft>
              <a:buClr>
                <a:srgbClr val="000000"/>
              </a:buClr>
              <a:buSzPts val="2800"/>
              <a:buFont typeface="Arial"/>
              <a:buNone/>
            </a:pPr>
            <a:r>
              <a:rPr lang="en-GB" sz="2800">
                <a:solidFill>
                  <a:srgbClr val="000000"/>
                </a:solidFill>
                <a:latin typeface="Arial"/>
                <a:ea typeface="Arial"/>
                <a:cs typeface="Arial"/>
                <a:sym typeface="Arial"/>
              </a:rPr>
              <a:t>Diameter: ~110x Earth</a:t>
            </a:r>
            <a:endParaRPr/>
          </a:p>
          <a:p>
            <a:pPr marL="0" marR="0" lvl="0" indent="0" algn="l" rtl="0">
              <a:lnSpc>
                <a:spcPct val="100000"/>
              </a:lnSpc>
              <a:spcBef>
                <a:spcPts val="1750"/>
              </a:spcBef>
              <a:spcAft>
                <a:spcPts val="0"/>
              </a:spcAft>
              <a:buClr>
                <a:srgbClr val="000000"/>
              </a:buClr>
              <a:buSzPts val="2800"/>
              <a:buFont typeface="Arial"/>
              <a:buNone/>
            </a:pPr>
            <a:r>
              <a:rPr lang="en-GB" sz="2800">
                <a:solidFill>
                  <a:srgbClr val="000000"/>
                </a:solidFill>
                <a:latin typeface="Arial"/>
                <a:ea typeface="Arial"/>
                <a:cs typeface="Arial"/>
                <a:sym typeface="Arial"/>
              </a:rPr>
              <a:t>Slightly oblate/flattened due to rotation</a:t>
            </a:r>
            <a:endParaRPr/>
          </a:p>
          <a:p>
            <a:pPr marL="0" marR="0" lvl="0" indent="0" algn="l" rtl="0">
              <a:lnSpc>
                <a:spcPct val="100000"/>
              </a:lnSpc>
              <a:spcBef>
                <a:spcPts val="1750"/>
              </a:spcBef>
              <a:spcAft>
                <a:spcPts val="0"/>
              </a:spcAft>
              <a:buClr>
                <a:srgbClr val="000000"/>
              </a:buClr>
              <a:buSzPts val="2800"/>
              <a:buFont typeface="Arial"/>
              <a:buNone/>
            </a:pPr>
            <a:r>
              <a:rPr lang="en-GB" sz="2800">
                <a:solidFill>
                  <a:srgbClr val="000000"/>
                </a:solidFill>
                <a:latin typeface="Arial"/>
                <a:ea typeface="Arial"/>
                <a:cs typeface="Arial"/>
                <a:sym typeface="Arial"/>
              </a:rPr>
              <a:t>Shows dark </a:t>
            </a:r>
            <a:r>
              <a:rPr lang="en-GB" sz="2800" u="sng">
                <a:solidFill>
                  <a:srgbClr val="000000"/>
                </a:solidFill>
                <a:latin typeface="Arial"/>
                <a:ea typeface="Arial"/>
                <a:cs typeface="Arial"/>
                <a:sym typeface="Arial"/>
              </a:rPr>
              <a:t>sunspots</a:t>
            </a:r>
            <a:r>
              <a:rPr lang="en-GB" sz="2800">
                <a:solidFill>
                  <a:srgbClr val="000000"/>
                </a:solidFill>
                <a:latin typeface="Arial"/>
                <a:ea typeface="Arial"/>
                <a:cs typeface="Arial"/>
                <a:sym typeface="Arial"/>
              </a:rPr>
              <a:t> (more later)</a:t>
            </a:r>
            <a:endParaRPr/>
          </a:p>
        </p:txBody>
      </p:sp>
      <p:pic>
        <p:nvPicPr>
          <p:cNvPr id="230" name="Google Shape;230;p11"/>
          <p:cNvPicPr preferRelativeResize="0"/>
          <p:nvPr/>
        </p:nvPicPr>
        <p:blipFill rotWithShape="1">
          <a:blip r:embed="rId4">
            <a:alphaModFix/>
          </a:blip>
          <a:srcRect/>
          <a:stretch/>
        </p:blipFill>
        <p:spPr>
          <a:xfrm>
            <a:off x="5105401" y="6162675"/>
            <a:ext cx="152399" cy="152399"/>
          </a:xfrm>
          <a:prstGeom prst="rect">
            <a:avLst/>
          </a:prstGeom>
          <a:noFill/>
          <a:ln>
            <a:noFill/>
          </a:ln>
        </p:spPr>
      </p:pic>
      <p:sp>
        <p:nvSpPr>
          <p:cNvPr id="231" name="Google Shape;231;p11"/>
          <p:cNvSpPr txBox="1"/>
          <p:nvPr/>
        </p:nvSpPr>
        <p:spPr>
          <a:xfrm>
            <a:off x="4845050" y="5584371"/>
            <a:ext cx="103323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rgbClr val="21218A"/>
                </a:solidFill>
                <a:latin typeface="Arial"/>
                <a:ea typeface="Arial"/>
                <a:cs typeface="Arial"/>
                <a:sym typeface="Arial"/>
              </a:rPr>
              <a:t>Earth</a:t>
            </a:r>
            <a:endParaRPr sz="1800" b="1" dirty="0"/>
          </a:p>
        </p:txBody>
      </p:sp>
      <p:sp>
        <p:nvSpPr>
          <p:cNvPr id="232" name="Google Shape;232;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2"/>
          <p:cNvSpPr txBox="1">
            <a:spLocks noGrp="1"/>
          </p:cNvSpPr>
          <p:nvPr>
            <p:ph type="title"/>
          </p:nvPr>
        </p:nvSpPr>
        <p:spPr>
          <a:xfrm>
            <a:off x="457200" y="185689"/>
            <a:ext cx="8229600" cy="771623"/>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dirty="0"/>
              <a:t>Photosphere - Details	</a:t>
            </a:r>
            <a:endParaRPr dirty="0"/>
          </a:p>
        </p:txBody>
      </p:sp>
      <p:sp>
        <p:nvSpPr>
          <p:cNvPr id="240" name="Google Shape;240;p12"/>
          <p:cNvSpPr txBox="1">
            <a:spLocks noGrp="1"/>
          </p:cNvSpPr>
          <p:nvPr>
            <p:ph type="body" idx="1"/>
          </p:nvPr>
        </p:nvSpPr>
        <p:spPr>
          <a:xfrm>
            <a:off x="304800" y="1371600"/>
            <a:ext cx="6019800" cy="5257800"/>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90000"/>
              </a:lnSpc>
              <a:spcBef>
                <a:spcPts val="0"/>
              </a:spcBef>
              <a:spcAft>
                <a:spcPts val="0"/>
              </a:spcAft>
              <a:buSzPts val="3200"/>
              <a:buChar char="•"/>
            </a:pPr>
            <a:r>
              <a:rPr lang="en-GB"/>
              <a:t>Deepest we can see into Sun </a:t>
            </a:r>
            <a:endParaRPr/>
          </a:p>
          <a:p>
            <a:pPr marL="738188" lvl="1" indent="-280988" algn="l" rtl="0">
              <a:lnSpc>
                <a:spcPct val="90000"/>
              </a:lnSpc>
              <a:spcBef>
                <a:spcPts val="600"/>
              </a:spcBef>
              <a:spcAft>
                <a:spcPts val="0"/>
              </a:spcAft>
              <a:buSzPts val="2800"/>
              <a:buChar char="–"/>
            </a:pPr>
            <a:r>
              <a:rPr lang="en-GB"/>
              <a:t>deeper is opaque</a:t>
            </a:r>
            <a:endParaRPr/>
          </a:p>
          <a:p>
            <a:pPr marL="338138" lvl="0" indent="-338138" algn="l" rtl="0">
              <a:lnSpc>
                <a:spcPct val="90000"/>
              </a:lnSpc>
              <a:spcBef>
                <a:spcPts val="700"/>
              </a:spcBef>
              <a:spcAft>
                <a:spcPts val="0"/>
              </a:spcAft>
              <a:buSzPts val="3200"/>
              <a:buChar char="•"/>
            </a:pPr>
            <a:r>
              <a:rPr lang="en-GB">
                <a:solidFill>
                  <a:srgbClr val="FF0000"/>
                </a:solidFill>
              </a:rPr>
              <a:t>No solid surface</a:t>
            </a:r>
            <a:endParaRPr/>
          </a:p>
          <a:p>
            <a:pPr marL="338138" lvl="0" indent="-338138" algn="l" rtl="0">
              <a:lnSpc>
                <a:spcPct val="90000"/>
              </a:lnSpc>
              <a:spcBef>
                <a:spcPts val="700"/>
              </a:spcBef>
              <a:spcAft>
                <a:spcPts val="0"/>
              </a:spcAft>
              <a:buSzPts val="3200"/>
              <a:buChar char="•"/>
            </a:pPr>
            <a:r>
              <a:rPr lang="en-GB"/>
              <a:t>T~5800K = 10,000F (on average)  </a:t>
            </a:r>
            <a:endParaRPr/>
          </a:p>
          <a:p>
            <a:pPr marL="738188" lvl="1" indent="-280988" algn="l" rtl="0">
              <a:lnSpc>
                <a:spcPct val="90000"/>
              </a:lnSpc>
              <a:spcBef>
                <a:spcPts val="600"/>
              </a:spcBef>
              <a:spcAft>
                <a:spcPts val="0"/>
              </a:spcAft>
              <a:buClr>
                <a:srgbClr val="800000"/>
              </a:buClr>
              <a:buSzPts val="2800"/>
              <a:buChar char="–"/>
            </a:pPr>
            <a:r>
              <a:rPr lang="en-GB">
                <a:solidFill>
                  <a:srgbClr val="800000"/>
                </a:solidFill>
              </a:rPr>
              <a:t>Gives off light of all colors</a:t>
            </a:r>
            <a:endParaRPr/>
          </a:p>
          <a:p>
            <a:pPr marL="738188" lvl="1" indent="-280988" algn="l" rtl="0">
              <a:lnSpc>
                <a:spcPct val="90000"/>
              </a:lnSpc>
              <a:spcBef>
                <a:spcPts val="600"/>
              </a:spcBef>
              <a:spcAft>
                <a:spcPts val="0"/>
              </a:spcAft>
              <a:buClr>
                <a:srgbClr val="800000"/>
              </a:buClr>
              <a:buSzPts val="2800"/>
              <a:buChar char="–"/>
            </a:pPr>
            <a:r>
              <a:rPr lang="en-GB">
                <a:solidFill>
                  <a:srgbClr val="800000"/>
                </a:solidFill>
              </a:rPr>
              <a:t>Mostly yellow light, appears yellow-white to eyes</a:t>
            </a:r>
            <a:endParaRPr/>
          </a:p>
          <a:p>
            <a:pPr marL="338138" lvl="0" indent="-338138" algn="l" rtl="0">
              <a:lnSpc>
                <a:spcPct val="90000"/>
              </a:lnSpc>
              <a:spcBef>
                <a:spcPts val="700"/>
              </a:spcBef>
              <a:spcAft>
                <a:spcPts val="0"/>
              </a:spcAft>
              <a:buSzPts val="3200"/>
              <a:buChar char="•"/>
            </a:pPr>
            <a:r>
              <a:rPr lang="en-GB">
                <a:solidFill>
                  <a:schemeClr val="dk1"/>
                </a:solidFill>
              </a:rPr>
              <a:t>Shows “</a:t>
            </a:r>
            <a:r>
              <a:rPr lang="en-GB">
                <a:solidFill>
                  <a:schemeClr val="accent2"/>
                </a:solidFill>
              </a:rPr>
              <a:t>granules” (convection cells rising, cooling then sinking)</a:t>
            </a:r>
            <a:endParaRPr/>
          </a:p>
        </p:txBody>
      </p:sp>
      <p:pic>
        <p:nvPicPr>
          <p:cNvPr id="241" name="Google Shape;241;p12"/>
          <p:cNvPicPr preferRelativeResize="0"/>
          <p:nvPr/>
        </p:nvPicPr>
        <p:blipFill rotWithShape="1">
          <a:blip r:embed="rId5">
            <a:alphaModFix/>
          </a:blip>
          <a:srcRect/>
          <a:stretch/>
        </p:blipFill>
        <p:spPr>
          <a:xfrm>
            <a:off x="6358467" y="1371600"/>
            <a:ext cx="2548133" cy="2101850"/>
          </a:xfrm>
          <a:prstGeom prst="rect">
            <a:avLst/>
          </a:prstGeom>
          <a:noFill/>
          <a:ln>
            <a:noFill/>
          </a:ln>
        </p:spPr>
      </p:pic>
      <p:sp>
        <p:nvSpPr>
          <p:cNvPr id="243" name="Google Shape;243;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2" name="ch10_anim_granules">
            <a:hlinkClick r:id="" action="ppaction://media"/>
            <a:extLst>
              <a:ext uri="{FF2B5EF4-FFF2-40B4-BE49-F238E27FC236}">
                <a16:creationId xmlns:a16="http://schemas.microsoft.com/office/drawing/2014/main" id="{7E99A946-DEE7-99D9-61F8-7434ED7A7E0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24600" y="3887738"/>
            <a:ext cx="2548134" cy="17373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49"/>
        <p:cNvGrpSpPr/>
        <p:nvPr/>
      </p:nvGrpSpPr>
      <p:grpSpPr>
        <a:xfrm>
          <a:off x="0" y="0"/>
          <a:ext cx="0" cy="0"/>
          <a:chOff x="0" y="0"/>
          <a:chExt cx="0" cy="0"/>
        </a:xfrm>
      </p:grpSpPr>
      <p:sp>
        <p:nvSpPr>
          <p:cNvPr id="250" name="Google Shape;250;p13"/>
          <p:cNvSpPr txBox="1">
            <a:spLocks noGrp="1"/>
          </p:cNvSpPr>
          <p:nvPr>
            <p:ph type="title"/>
          </p:nvPr>
        </p:nvSpPr>
        <p:spPr>
          <a:xfrm>
            <a:off x="457200" y="0"/>
            <a:ext cx="3657600" cy="14319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solidFill>
                  <a:schemeClr val="accent2"/>
                </a:solidFill>
              </a:rPr>
              <a:t>Photosphere Spectrum</a:t>
            </a:r>
            <a:endParaRPr/>
          </a:p>
        </p:txBody>
      </p:sp>
      <p:sp>
        <p:nvSpPr>
          <p:cNvPr id="251" name="Google Shape;251;p13"/>
          <p:cNvSpPr txBox="1">
            <a:spLocks noGrp="1"/>
          </p:cNvSpPr>
          <p:nvPr>
            <p:ph type="body" idx="1"/>
          </p:nvPr>
        </p:nvSpPr>
        <p:spPr>
          <a:xfrm>
            <a:off x="163513" y="1676400"/>
            <a:ext cx="4035425" cy="5019675"/>
          </a:xfrm>
          <a:prstGeom prst="rect">
            <a:avLst/>
          </a:prstGeom>
          <a:solidFill>
            <a:srgbClr val="FFFF00"/>
          </a:solidFill>
          <a:ln>
            <a:noFill/>
          </a:ln>
        </p:spPr>
        <p:txBody>
          <a:bodyPr spcFirstLastPara="1" wrap="square" lIns="90000" tIns="46800" rIns="90000" bIns="46800" anchor="t" anchorCtr="0">
            <a:spAutoFit/>
          </a:bodyPr>
          <a:lstStyle/>
          <a:p>
            <a:pPr marL="342900" lvl="0" indent="-342900" algn="l" rtl="0">
              <a:lnSpc>
                <a:spcPct val="100000"/>
              </a:lnSpc>
              <a:spcBef>
                <a:spcPts val="0"/>
              </a:spcBef>
              <a:spcAft>
                <a:spcPts val="0"/>
              </a:spcAft>
              <a:buSzPts val="3200"/>
              <a:buFont typeface="Times New Roman"/>
              <a:buChar char="•"/>
            </a:pPr>
            <a:r>
              <a:rPr lang="en-GB" b="1">
                <a:solidFill>
                  <a:srgbClr val="00664C"/>
                </a:solidFill>
                <a:latin typeface="Times New Roman"/>
                <a:ea typeface="Times New Roman"/>
                <a:cs typeface="Times New Roman"/>
                <a:sym typeface="Times New Roman"/>
              </a:rPr>
              <a:t>Continuum blackbody source</a:t>
            </a:r>
            <a:r>
              <a:rPr lang="en-GB">
                <a:solidFill>
                  <a:srgbClr val="00664C"/>
                </a:solidFill>
                <a:latin typeface="Times New Roman"/>
                <a:ea typeface="Times New Roman"/>
                <a:cs typeface="Times New Roman"/>
                <a:sym typeface="Times New Roman"/>
              </a:rPr>
              <a:t> (all wavelengths of light)</a:t>
            </a:r>
            <a:endParaRPr/>
          </a:p>
          <a:p>
            <a:pPr marL="342900" lvl="0" indent="-342900" algn="l" rtl="0">
              <a:lnSpc>
                <a:spcPct val="100000"/>
              </a:lnSpc>
              <a:spcBef>
                <a:spcPts val="640"/>
              </a:spcBef>
              <a:spcAft>
                <a:spcPts val="0"/>
              </a:spcAft>
              <a:buSzPts val="3200"/>
              <a:buFont typeface="Times New Roman"/>
              <a:buChar char="•"/>
            </a:pPr>
            <a:r>
              <a:rPr lang="en-GB" b="1">
                <a:solidFill>
                  <a:schemeClr val="dk1"/>
                </a:solidFill>
                <a:latin typeface="Times New Roman"/>
                <a:ea typeface="Times New Roman"/>
                <a:cs typeface="Times New Roman"/>
                <a:sym typeface="Times New Roman"/>
              </a:rPr>
              <a:t>+Many absorption lines</a:t>
            </a:r>
            <a:r>
              <a:rPr lang="en-GB">
                <a:solidFill>
                  <a:schemeClr val="dk1"/>
                </a:solidFill>
                <a:latin typeface="Times New Roman"/>
                <a:ea typeface="Times New Roman"/>
                <a:cs typeface="Times New Roman"/>
                <a:sym typeface="Times New Roman"/>
              </a:rPr>
              <a:t> (Fraunhofer lines)</a:t>
            </a:r>
            <a:endParaRPr/>
          </a:p>
          <a:p>
            <a:pPr marL="742950" lvl="1" indent="-285750" algn="l" rtl="0">
              <a:lnSpc>
                <a:spcPct val="100000"/>
              </a:lnSpc>
              <a:spcBef>
                <a:spcPts val="560"/>
              </a:spcBef>
              <a:spcAft>
                <a:spcPts val="0"/>
              </a:spcAft>
              <a:buSzPts val="2800"/>
              <a:buFont typeface="Times New Roman"/>
              <a:buChar char="–"/>
            </a:pPr>
            <a:r>
              <a:rPr lang="en-GB">
                <a:solidFill>
                  <a:schemeClr val="dk1"/>
                </a:solidFill>
                <a:latin typeface="Times New Roman"/>
                <a:ea typeface="Times New Roman"/>
                <a:cs typeface="Times New Roman"/>
                <a:sym typeface="Times New Roman"/>
              </a:rPr>
              <a:t>Lines from many elements: H,He,Ca,Fe,Na etc.</a:t>
            </a:r>
            <a:endParaRPr/>
          </a:p>
        </p:txBody>
      </p:sp>
      <p:pic>
        <p:nvPicPr>
          <p:cNvPr id="252" name="Google Shape;252;p13"/>
          <p:cNvPicPr preferRelativeResize="0">
            <a:picLocks noGrp="1"/>
          </p:cNvPicPr>
          <p:nvPr>
            <p:ph type="body" idx="2"/>
          </p:nvPr>
        </p:nvPicPr>
        <p:blipFill rotWithShape="1">
          <a:blip r:embed="rId3">
            <a:alphaModFix/>
          </a:blip>
          <a:srcRect/>
          <a:stretch/>
        </p:blipFill>
        <p:spPr>
          <a:xfrm>
            <a:off x="4284663" y="609600"/>
            <a:ext cx="4859337" cy="5867400"/>
          </a:xfrm>
          <a:prstGeom prst="rect">
            <a:avLst/>
          </a:prstGeom>
          <a:noFill/>
          <a:ln>
            <a:noFill/>
          </a:ln>
        </p:spPr>
      </p:pic>
      <p:sp>
        <p:nvSpPr>
          <p:cNvPr id="253" name="Google Shape;253;p13"/>
          <p:cNvSpPr txBox="1"/>
          <p:nvPr/>
        </p:nvSpPr>
        <p:spPr>
          <a:xfrm>
            <a:off x="5026838" y="1078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14"/>
          <p:cNvPicPr preferRelativeResize="0"/>
          <p:nvPr/>
        </p:nvPicPr>
        <p:blipFill rotWithShape="1">
          <a:blip r:embed="rId3">
            <a:alphaModFix/>
          </a:blip>
          <a:srcRect/>
          <a:stretch/>
        </p:blipFill>
        <p:spPr>
          <a:xfrm>
            <a:off x="389467" y="0"/>
            <a:ext cx="6950075" cy="6915150"/>
          </a:xfrm>
          <a:prstGeom prst="rect">
            <a:avLst/>
          </a:prstGeom>
          <a:noFill/>
          <a:ln>
            <a:noFill/>
          </a:ln>
        </p:spPr>
      </p:pic>
      <p:sp>
        <p:nvSpPr>
          <p:cNvPr id="261" name="Google Shape;261;p14"/>
          <p:cNvSpPr txBox="1">
            <a:spLocks noGrp="1"/>
          </p:cNvSpPr>
          <p:nvPr>
            <p:ph type="title"/>
          </p:nvPr>
        </p:nvSpPr>
        <p:spPr>
          <a:xfrm>
            <a:off x="381000" y="-112309"/>
            <a:ext cx="8305800" cy="986617"/>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rgbClr val="FEFFBD"/>
                </a:solidFill>
              </a:rPr>
              <a:t>Solar Rotation</a:t>
            </a:r>
            <a:endParaRPr/>
          </a:p>
        </p:txBody>
      </p:sp>
      <p:sp>
        <p:nvSpPr>
          <p:cNvPr id="262" name="Google Shape;262;p14"/>
          <p:cNvSpPr/>
          <p:nvPr/>
        </p:nvSpPr>
        <p:spPr>
          <a:xfrm>
            <a:off x="7662863" y="6562725"/>
            <a:ext cx="148113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63" name="Google Shape;263;p14"/>
          <p:cNvSpPr txBox="1"/>
          <p:nvPr/>
        </p:nvSpPr>
        <p:spPr>
          <a:xfrm>
            <a:off x="957263" y="821542"/>
            <a:ext cx="6705600" cy="95628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GB" sz="2800" i="1">
                <a:solidFill>
                  <a:srgbClr val="FEFFBD"/>
                </a:solidFill>
                <a:latin typeface="Arial"/>
                <a:ea typeface="Arial"/>
                <a:cs typeface="Arial"/>
                <a:sym typeface="Arial"/>
              </a:rPr>
              <a:t> from </a:t>
            </a:r>
            <a:r>
              <a:rPr lang="en-GB" sz="2800" b="1" i="1" u="sng">
                <a:solidFill>
                  <a:srgbClr val="FEFFBD"/>
                </a:solidFill>
                <a:latin typeface="Arial"/>
                <a:ea typeface="Arial"/>
                <a:cs typeface="Arial"/>
                <a:sym typeface="Arial"/>
              </a:rPr>
              <a:t>Helioseismology</a:t>
            </a:r>
            <a:r>
              <a:rPr lang="en-GB" sz="2800" i="1">
                <a:solidFill>
                  <a:srgbClr val="FEFFBD"/>
                </a:solidFill>
                <a:latin typeface="Arial"/>
                <a:ea typeface="Arial"/>
                <a:cs typeface="Arial"/>
                <a:sym typeface="Arial"/>
              </a:rPr>
              <a:t> (Doppler shifts) and </a:t>
            </a:r>
            <a:r>
              <a:rPr lang="en-GB" sz="2800" b="1" i="1">
                <a:solidFill>
                  <a:srgbClr val="FEFFBD"/>
                </a:solidFill>
                <a:latin typeface="Arial"/>
                <a:ea typeface="Arial"/>
                <a:cs typeface="Arial"/>
                <a:sym typeface="Arial"/>
              </a:rPr>
              <a:t>sunspots</a:t>
            </a:r>
            <a:endParaRPr/>
          </a:p>
        </p:txBody>
      </p:sp>
      <p:sp>
        <p:nvSpPr>
          <p:cNvPr id="264" name="Google Shape;264;p14"/>
          <p:cNvSpPr txBox="1"/>
          <p:nvPr/>
        </p:nvSpPr>
        <p:spPr>
          <a:xfrm>
            <a:off x="1371600" y="1808159"/>
            <a:ext cx="5410200" cy="3960701"/>
          </a:xfrm>
          <a:prstGeom prst="rect">
            <a:avLst/>
          </a:prstGeom>
          <a:noFill/>
          <a:ln>
            <a:noFill/>
          </a:ln>
        </p:spPr>
        <p:txBody>
          <a:bodyPr spcFirstLastPara="1" wrap="square" lIns="90000" tIns="46800" rIns="90000" bIns="46800" anchor="t" anchorCtr="0">
            <a:spAutoFit/>
          </a:bodyPr>
          <a:lstStyle/>
          <a:p>
            <a:pPr marL="0" marR="0" lvl="0" indent="-203200" algn="l" rtl="0">
              <a:lnSpc>
                <a:spcPct val="100000"/>
              </a:lnSpc>
              <a:spcBef>
                <a:spcPts val="0"/>
              </a:spcBef>
              <a:spcAft>
                <a:spcPts val="0"/>
              </a:spcAft>
              <a:buClr>
                <a:srgbClr val="000000"/>
              </a:buClr>
              <a:buSzPts val="3200"/>
              <a:buFont typeface="Arial"/>
              <a:buChar char="•"/>
            </a:pPr>
            <a:r>
              <a:rPr lang="en-GB" sz="3200" b="1" dirty="0" err="1">
                <a:solidFill>
                  <a:srgbClr val="000000"/>
                </a:solidFill>
                <a:latin typeface="Arial"/>
                <a:ea typeface="Arial"/>
                <a:cs typeface="Arial"/>
                <a:sym typeface="Arial"/>
              </a:rPr>
              <a:t>Photosphere+Convective</a:t>
            </a:r>
            <a:r>
              <a:rPr lang="en-GB" sz="3200" b="1" dirty="0">
                <a:solidFill>
                  <a:srgbClr val="000000"/>
                </a:solidFill>
                <a:latin typeface="Arial"/>
                <a:ea typeface="Arial"/>
                <a:cs typeface="Arial"/>
                <a:sym typeface="Arial"/>
              </a:rPr>
              <a:t> Zone: Differential rotation</a:t>
            </a:r>
            <a:endParaRPr dirty="0"/>
          </a:p>
          <a:p>
            <a:pPr marL="457200" marR="0" lvl="1" indent="-152400" algn="l" rtl="0">
              <a:lnSpc>
                <a:spcPct val="169000"/>
              </a:lnSpc>
              <a:spcBef>
                <a:spcPts val="1500"/>
              </a:spcBef>
              <a:spcAft>
                <a:spcPts val="0"/>
              </a:spcAft>
              <a:buClr>
                <a:srgbClr val="000000"/>
              </a:buClr>
              <a:buSzPts val="2400"/>
              <a:buFont typeface="Arial"/>
              <a:buChar char="•"/>
            </a:pPr>
            <a:r>
              <a:rPr lang="en-GB" sz="2400" b="1" i="0" u="none" strike="noStrike" cap="none" dirty="0">
                <a:solidFill>
                  <a:srgbClr val="000000"/>
                </a:solidFill>
                <a:latin typeface="Arial"/>
                <a:ea typeface="Arial"/>
                <a:cs typeface="Arial"/>
                <a:sym typeface="Arial"/>
              </a:rPr>
              <a:t>25 days @equator, 35 days @poles</a:t>
            </a:r>
            <a:endParaRPr dirty="0"/>
          </a:p>
          <a:p>
            <a:pPr marL="457200" marR="0" lvl="1" indent="-152400" algn="l" rtl="0">
              <a:lnSpc>
                <a:spcPct val="169000"/>
              </a:lnSpc>
              <a:spcBef>
                <a:spcPts val="1500"/>
              </a:spcBef>
              <a:spcAft>
                <a:spcPts val="0"/>
              </a:spcAft>
              <a:buClr>
                <a:srgbClr val="000000"/>
              </a:buClr>
              <a:buSzPts val="2400"/>
              <a:buFont typeface="Arial"/>
              <a:buChar char="•"/>
            </a:pPr>
            <a:r>
              <a:rPr lang="en-GB" sz="2400" b="1" i="0" u="sng" strike="noStrike" cap="none" dirty="0">
                <a:solidFill>
                  <a:srgbClr val="000000"/>
                </a:solidFill>
                <a:latin typeface="Arial"/>
                <a:ea typeface="Arial"/>
                <a:cs typeface="Arial"/>
                <a:sym typeface="Arial"/>
              </a:rPr>
              <a:t>Twists up magnetic fields</a:t>
            </a:r>
            <a:r>
              <a:rPr lang="en-GB" sz="2400" b="1" i="0" u="none" strike="noStrike" cap="none" dirty="0">
                <a:solidFill>
                  <a:srgbClr val="000000"/>
                </a:solidFill>
                <a:latin typeface="Arial"/>
                <a:ea typeface="Arial"/>
                <a:cs typeface="Arial"/>
                <a:sym typeface="Arial"/>
              </a:rPr>
              <a:t> </a:t>
            </a:r>
            <a:r>
              <a:rPr lang="en-GB" sz="2400" b="1" i="0" u="none" strike="noStrike" cap="none" dirty="0">
                <a:solidFill>
                  <a:srgbClr val="000000"/>
                </a:solidFill>
                <a:latin typeface="Arial"/>
                <a:ea typeface="Arial"/>
                <a:cs typeface="Arial"/>
                <a:sym typeface="Wingdings" pitchFamily="2" charset="2"/>
              </a:rPr>
              <a:t></a:t>
            </a:r>
            <a:r>
              <a:rPr lang="en-GB" sz="2400" b="1" i="0" u="none" strike="noStrike" cap="none" dirty="0">
                <a:solidFill>
                  <a:srgbClr val="000000"/>
                </a:solidFill>
                <a:latin typeface="Arial"/>
                <a:ea typeface="Arial"/>
                <a:cs typeface="Arial"/>
                <a:sym typeface="Arial"/>
              </a:rPr>
              <a:t> </a:t>
            </a:r>
            <a:r>
              <a:rPr lang="en-GB" sz="2400" b="1" i="0" u="sng" strike="noStrike" cap="none" dirty="0">
                <a:solidFill>
                  <a:srgbClr val="000000"/>
                </a:solidFill>
                <a:latin typeface="Arial"/>
                <a:ea typeface="Arial"/>
                <a:cs typeface="Arial"/>
                <a:sym typeface="Arial"/>
              </a:rPr>
              <a:t>solar `dynamo’</a:t>
            </a:r>
            <a:endParaRPr sz="2400" b="1" i="0" u="sng" strike="noStrike" cap="none" dirty="0">
              <a:solidFill>
                <a:srgbClr val="000000"/>
              </a:solidFill>
              <a:latin typeface="Arial"/>
              <a:ea typeface="Arial"/>
              <a:cs typeface="Arial"/>
              <a:sym typeface="Arial"/>
            </a:endParaRPr>
          </a:p>
        </p:txBody>
      </p:sp>
      <p:pic>
        <p:nvPicPr>
          <p:cNvPr id="265" name="Google Shape;265;p14"/>
          <p:cNvPicPr preferRelativeResize="0"/>
          <p:nvPr/>
        </p:nvPicPr>
        <p:blipFill rotWithShape="1">
          <a:blip r:embed="rId4">
            <a:alphaModFix/>
          </a:blip>
          <a:srcRect/>
          <a:stretch/>
        </p:blipFill>
        <p:spPr>
          <a:xfrm>
            <a:off x="6489746" y="4558885"/>
            <a:ext cx="2548373" cy="1947685"/>
          </a:xfrm>
          <a:prstGeom prst="rect">
            <a:avLst/>
          </a:prstGeom>
          <a:noFill/>
          <a:ln>
            <a:noFill/>
          </a:ln>
        </p:spPr>
      </p:pic>
      <p:sp>
        <p:nvSpPr>
          <p:cNvPr id="266" name="Google Shape;266;p14"/>
          <p:cNvSpPr txBox="1"/>
          <p:nvPr/>
        </p:nvSpPr>
        <p:spPr>
          <a:xfrm>
            <a:off x="2177013" y="62723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5"/>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endParaRPr/>
          </a:p>
        </p:txBody>
      </p:sp>
      <p:sp>
        <p:nvSpPr>
          <p:cNvPr id="274" name="Google Shape;274;p15"/>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75" name="Google Shape;275;p15"/>
          <p:cNvSpPr txBox="1"/>
          <p:nvPr/>
        </p:nvSpPr>
        <p:spPr>
          <a:xfrm>
            <a:off x="6553200" y="381000"/>
            <a:ext cx="2743200" cy="12017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3600"/>
              <a:buFont typeface="Arial"/>
              <a:buNone/>
            </a:pPr>
            <a:r>
              <a:rPr lang="en-GB" sz="3600" b="1">
                <a:solidFill>
                  <a:srgbClr val="800000"/>
                </a:solidFill>
                <a:latin typeface="Arial"/>
                <a:ea typeface="Arial"/>
                <a:cs typeface="Arial"/>
                <a:sym typeface="Arial"/>
              </a:rPr>
              <a:t>5.2a Sunspots</a:t>
            </a:r>
            <a:endParaRPr/>
          </a:p>
        </p:txBody>
      </p:sp>
      <p:sp>
        <p:nvSpPr>
          <p:cNvPr id="276" name="Google Shape;276;p15"/>
          <p:cNvSpPr txBox="1"/>
          <p:nvPr/>
        </p:nvSpPr>
        <p:spPr>
          <a:xfrm>
            <a:off x="7239000" y="2743200"/>
            <a:ext cx="2438400" cy="9239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GB" sz="2000" b="1">
                <a:solidFill>
                  <a:srgbClr val="800000"/>
                </a:solidFill>
                <a:latin typeface="Arial"/>
                <a:ea typeface="Arial"/>
                <a:cs typeface="Arial"/>
                <a:sym typeface="Arial"/>
              </a:rPr>
              <a:t>Umbra</a:t>
            </a:r>
            <a:endParaRPr/>
          </a:p>
          <a:p>
            <a:pPr marL="0" marR="0" lvl="0" indent="0" algn="l" rtl="0">
              <a:lnSpc>
                <a:spcPct val="100000"/>
              </a:lnSpc>
              <a:spcBef>
                <a:spcPts val="1750"/>
              </a:spcBef>
              <a:spcAft>
                <a:spcPts val="0"/>
              </a:spcAft>
              <a:buClr>
                <a:srgbClr val="800000"/>
              </a:buClr>
              <a:buSzPts val="2000"/>
              <a:buFont typeface="Arial"/>
              <a:buNone/>
            </a:pPr>
            <a:r>
              <a:rPr lang="en-GB" sz="2000" b="1">
                <a:solidFill>
                  <a:srgbClr val="800000"/>
                </a:solidFill>
                <a:latin typeface="Arial"/>
                <a:ea typeface="Arial"/>
                <a:cs typeface="Arial"/>
                <a:sym typeface="Arial"/>
              </a:rPr>
              <a:t>Penumbra</a:t>
            </a:r>
            <a:endParaRPr/>
          </a:p>
        </p:txBody>
      </p:sp>
      <p:cxnSp>
        <p:nvCxnSpPr>
          <p:cNvPr id="277" name="Google Shape;277;p15"/>
          <p:cNvCxnSpPr/>
          <p:nvPr/>
        </p:nvCxnSpPr>
        <p:spPr>
          <a:xfrm flipH="1">
            <a:off x="6477000" y="2905125"/>
            <a:ext cx="695325" cy="66675"/>
          </a:xfrm>
          <a:prstGeom prst="straightConnector1">
            <a:avLst/>
          </a:prstGeom>
          <a:noFill/>
          <a:ln w="57225" cap="flat" cmpd="sng">
            <a:solidFill>
              <a:srgbClr val="800000"/>
            </a:solidFill>
            <a:prstDash val="solid"/>
            <a:miter lim="800000"/>
            <a:headEnd type="none" w="med" len="med"/>
            <a:tailEnd type="triangle" w="med" len="med"/>
          </a:ln>
        </p:spPr>
      </p:cxnSp>
      <p:cxnSp>
        <p:nvCxnSpPr>
          <p:cNvPr id="278" name="Google Shape;278;p15"/>
          <p:cNvCxnSpPr/>
          <p:nvPr/>
        </p:nvCxnSpPr>
        <p:spPr>
          <a:xfrm rot="10800000">
            <a:off x="6477000" y="3352800"/>
            <a:ext cx="695325" cy="85725"/>
          </a:xfrm>
          <a:prstGeom prst="straightConnector1">
            <a:avLst/>
          </a:prstGeom>
          <a:noFill/>
          <a:ln w="57225" cap="flat" cmpd="sng">
            <a:solidFill>
              <a:srgbClr val="800000"/>
            </a:solidFill>
            <a:prstDash val="solid"/>
            <a:miter lim="800000"/>
            <a:headEnd type="none" w="med" len="med"/>
            <a:tailEnd type="triangle" w="med" len="med"/>
          </a:ln>
        </p:spPr>
      </p:cxnSp>
      <p:pic>
        <p:nvPicPr>
          <p:cNvPr id="279" name="Google Shape;279;p15" descr="ch10_sunspotschematic"/>
          <p:cNvPicPr preferRelativeResize="0">
            <a:picLocks noGrp="1"/>
          </p:cNvPicPr>
          <p:nvPr>
            <p:ph type="body" idx="1"/>
          </p:nvPr>
        </p:nvPicPr>
        <p:blipFill rotWithShape="1">
          <a:blip r:embed="rId3">
            <a:alphaModFix/>
          </a:blip>
          <a:srcRect/>
          <a:stretch/>
        </p:blipFill>
        <p:spPr>
          <a:xfrm>
            <a:off x="0" y="3276600"/>
            <a:ext cx="5303838" cy="3338513"/>
          </a:xfrm>
          <a:prstGeom prst="rect">
            <a:avLst/>
          </a:prstGeom>
          <a:noFill/>
          <a:ln>
            <a:noFill/>
          </a:ln>
        </p:spPr>
      </p:pic>
      <p:sp>
        <p:nvSpPr>
          <p:cNvPr id="280" name="Google Shape;280;p15"/>
          <p:cNvSpPr txBox="1"/>
          <p:nvPr/>
        </p:nvSpPr>
        <p:spPr>
          <a:xfrm>
            <a:off x="4953000" y="3962400"/>
            <a:ext cx="4191000" cy="2172862"/>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000"/>
              <a:buFont typeface="Arial"/>
              <a:buNone/>
            </a:pPr>
            <a:r>
              <a:rPr lang="en-GB" sz="2000" b="1" dirty="0">
                <a:solidFill>
                  <a:srgbClr val="0000CC"/>
                </a:solidFill>
                <a:latin typeface="Arial"/>
                <a:ea typeface="Arial"/>
                <a:cs typeface="Arial"/>
                <a:sym typeface="Arial"/>
              </a:rPr>
              <a:t>Magnetic fields of sunspots suppress convection </a:t>
            </a:r>
            <a:r>
              <a:rPr lang="en-GB" sz="2000" b="1" dirty="0">
                <a:solidFill>
                  <a:srgbClr val="0000CC"/>
                </a:solidFill>
                <a:latin typeface="Arial"/>
                <a:ea typeface="Arial"/>
                <a:cs typeface="Arial"/>
                <a:sym typeface="Wingdings" pitchFamily="2" charset="2"/>
              </a:rPr>
              <a:t></a:t>
            </a:r>
            <a:r>
              <a:rPr lang="en-GB" sz="2000" b="1" dirty="0">
                <a:solidFill>
                  <a:srgbClr val="0000CC"/>
                </a:solidFill>
                <a:latin typeface="Arial"/>
                <a:ea typeface="Arial"/>
                <a:cs typeface="Arial"/>
                <a:sym typeface="Arial"/>
              </a:rPr>
              <a:t> hot gas (plasma) just stays in place and cools -- </a:t>
            </a:r>
            <a:r>
              <a:rPr lang="en-GB" sz="2000" b="1" dirty="0">
                <a:solidFill>
                  <a:schemeClr val="tx1"/>
                </a:solidFill>
                <a:latin typeface="Arial"/>
                <a:ea typeface="Arial"/>
                <a:cs typeface="Arial"/>
                <a:sym typeface="Arial"/>
              </a:rPr>
              <a:t>DOES NOT SINK</a:t>
            </a:r>
            <a:endParaRPr sz="2000" b="1" dirty="0">
              <a:solidFill>
                <a:schemeClr val="tx1"/>
              </a:solidFill>
              <a:latin typeface="Arial"/>
              <a:ea typeface="Arial"/>
              <a:cs typeface="Arial"/>
              <a:sym typeface="Arial"/>
            </a:endParaRPr>
          </a:p>
        </p:txBody>
      </p:sp>
      <p:sp>
        <p:nvSpPr>
          <p:cNvPr id="281" name="Google Shape;281;p15"/>
          <p:cNvSpPr txBox="1"/>
          <p:nvPr/>
        </p:nvSpPr>
        <p:spPr>
          <a:xfrm>
            <a:off x="4191000" y="2590800"/>
            <a:ext cx="1143000" cy="555625"/>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1800"/>
              <a:buFont typeface="Arial"/>
              <a:buNone/>
            </a:pPr>
            <a:r>
              <a:rPr lang="en-GB" sz="1800" b="1">
                <a:solidFill>
                  <a:srgbClr val="0000CC"/>
                </a:solidFill>
                <a:latin typeface="Arial"/>
                <a:ea typeface="Arial"/>
                <a:cs typeface="Arial"/>
                <a:sym typeface="Arial"/>
              </a:rPr>
              <a:t>Earth</a:t>
            </a:r>
            <a:endParaRPr/>
          </a:p>
        </p:txBody>
      </p:sp>
      <p:pic>
        <p:nvPicPr>
          <p:cNvPr id="282" name="Google Shape;282;p15"/>
          <p:cNvPicPr preferRelativeResize="0"/>
          <p:nvPr/>
        </p:nvPicPr>
        <p:blipFill rotWithShape="1">
          <a:blip r:embed="rId4">
            <a:alphaModFix/>
          </a:blip>
          <a:srcRect/>
          <a:stretch/>
        </p:blipFill>
        <p:spPr>
          <a:xfrm>
            <a:off x="22579" y="381000"/>
            <a:ext cx="3746852" cy="2810139"/>
          </a:xfrm>
          <a:prstGeom prst="rect">
            <a:avLst/>
          </a:prstGeom>
          <a:noFill/>
          <a:ln>
            <a:noFill/>
          </a:ln>
        </p:spPr>
      </p:pic>
      <p:pic>
        <p:nvPicPr>
          <p:cNvPr id="283" name="Google Shape;283;p15"/>
          <p:cNvPicPr preferRelativeResize="0"/>
          <p:nvPr/>
        </p:nvPicPr>
        <p:blipFill rotWithShape="1">
          <a:blip r:embed="rId5">
            <a:alphaModFix/>
          </a:blip>
          <a:srcRect/>
          <a:stretch/>
        </p:blipFill>
        <p:spPr>
          <a:xfrm>
            <a:off x="3810000" y="317500"/>
            <a:ext cx="5245100" cy="3640138"/>
          </a:xfrm>
          <a:prstGeom prst="rect">
            <a:avLst/>
          </a:prstGeom>
          <a:noFill/>
          <a:ln>
            <a:noFill/>
          </a:ln>
        </p:spPr>
      </p:pic>
      <p:sp>
        <p:nvSpPr>
          <p:cNvPr id="284" name="Google Shape;284;p1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6"/>
          <p:cNvSpPr txBox="1">
            <a:spLocks noGrp="1"/>
          </p:cNvSpPr>
          <p:nvPr>
            <p:ph type="body" idx="1"/>
          </p:nvPr>
        </p:nvSpPr>
        <p:spPr>
          <a:xfrm>
            <a:off x="-14288" y="228600"/>
            <a:ext cx="4357688" cy="3746500"/>
          </a:xfrm>
          <a:prstGeom prst="rect">
            <a:avLst/>
          </a:prstGeom>
          <a:no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SzPts val="2800"/>
              <a:buChar char="•"/>
            </a:pPr>
            <a:r>
              <a:rPr lang="en-GB" sz="2800"/>
              <a:t>Publicized by Galileo; observed by Chinese before telescopes</a:t>
            </a:r>
            <a:endParaRPr/>
          </a:p>
          <a:p>
            <a:pPr marL="338138" lvl="0" indent="-338138" algn="l" rtl="0">
              <a:lnSpc>
                <a:spcPct val="100000"/>
              </a:lnSpc>
              <a:spcBef>
                <a:spcPts val="800"/>
              </a:spcBef>
              <a:spcAft>
                <a:spcPts val="0"/>
              </a:spcAft>
              <a:buSzPts val="2800"/>
              <a:buChar char="•"/>
            </a:pPr>
            <a:r>
              <a:rPr lang="en-GB" sz="2800">
                <a:solidFill>
                  <a:srgbClr val="FF0000"/>
                </a:solidFill>
              </a:rPr>
              <a:t>T~3800K (cool!) so appear DARK against Sun</a:t>
            </a:r>
            <a:endParaRPr/>
          </a:p>
          <a:p>
            <a:pPr marL="338138" lvl="0" indent="-338138" algn="l" rtl="0">
              <a:lnSpc>
                <a:spcPct val="100000"/>
              </a:lnSpc>
              <a:spcBef>
                <a:spcPts val="800"/>
              </a:spcBef>
              <a:spcAft>
                <a:spcPts val="0"/>
              </a:spcAft>
              <a:buSzPts val="2800"/>
              <a:buChar char="•"/>
            </a:pPr>
            <a:r>
              <a:rPr lang="en-GB" sz="2800"/>
              <a:t>Can last for &gt;1 month, </a:t>
            </a:r>
            <a:r>
              <a:rPr lang="en-GB" sz="2800">
                <a:solidFill>
                  <a:srgbClr val="800000"/>
                </a:solidFill>
              </a:rPr>
              <a:t>occur in groups</a:t>
            </a:r>
            <a:endParaRPr/>
          </a:p>
        </p:txBody>
      </p:sp>
      <p:pic>
        <p:nvPicPr>
          <p:cNvPr id="292" name="Google Shape;292;p16" descr="ch10_fig_solarcycle2000-13.jpg"/>
          <p:cNvPicPr preferRelativeResize="0"/>
          <p:nvPr/>
        </p:nvPicPr>
        <p:blipFill rotWithShape="1">
          <a:blip r:embed="rId3">
            <a:alphaModFix/>
          </a:blip>
          <a:srcRect/>
          <a:stretch/>
        </p:blipFill>
        <p:spPr>
          <a:xfrm>
            <a:off x="3886200" y="76200"/>
            <a:ext cx="5168900" cy="3978275"/>
          </a:xfrm>
          <a:prstGeom prst="rect">
            <a:avLst/>
          </a:prstGeom>
          <a:noFill/>
          <a:ln>
            <a:noFill/>
          </a:ln>
        </p:spPr>
      </p:pic>
      <p:sp>
        <p:nvSpPr>
          <p:cNvPr id="293" name="Google Shape;293;p16"/>
          <p:cNvSpPr txBox="1">
            <a:spLocks noGrp="1"/>
          </p:cNvSpPr>
          <p:nvPr>
            <p:ph type="title"/>
          </p:nvPr>
        </p:nvSpPr>
        <p:spPr>
          <a:xfrm>
            <a:off x="6172200" y="685800"/>
            <a:ext cx="2362200" cy="587375"/>
          </a:xfrm>
          <a:prstGeom prst="rect">
            <a:avLst/>
          </a:prstGeom>
          <a:no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sz="3200" b="1">
                <a:solidFill>
                  <a:srgbClr val="FF0000"/>
                </a:solidFill>
              </a:rPr>
              <a:t>Sunspots</a:t>
            </a:r>
            <a:endParaRPr/>
          </a:p>
        </p:txBody>
      </p:sp>
      <p:sp>
        <p:nvSpPr>
          <p:cNvPr id="294" name="Google Shape;294;p16"/>
          <p:cNvSpPr txBox="1"/>
          <p:nvPr/>
        </p:nvSpPr>
        <p:spPr>
          <a:xfrm>
            <a:off x="304800" y="4343400"/>
            <a:ext cx="8763000" cy="200025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a:solidFill>
                  <a:schemeClr val="accent2"/>
                </a:solidFill>
                <a:latin typeface="Arial"/>
                <a:ea typeface="Arial"/>
                <a:cs typeface="Arial"/>
                <a:sym typeface="Arial"/>
              </a:rPr>
              <a:t>Appear where magnetic field is STRONG</a:t>
            </a:r>
            <a:endParaRPr/>
          </a:p>
          <a:p>
            <a:pPr marL="457200" marR="0" lvl="1" indent="0" algn="l" rtl="0">
              <a:lnSpc>
                <a:spcPct val="100000"/>
              </a:lnSpc>
              <a:spcBef>
                <a:spcPts val="0"/>
              </a:spcBef>
              <a:spcAft>
                <a:spcPts val="0"/>
              </a:spcAft>
              <a:buClr>
                <a:srgbClr val="000000"/>
              </a:buClr>
              <a:buSzPts val="2400"/>
              <a:buFont typeface="Arial"/>
              <a:buNone/>
            </a:pPr>
            <a:r>
              <a:rPr lang="en-GB" sz="2400" b="0" i="0" u="none" strike="noStrike" cap="none">
                <a:solidFill>
                  <a:schemeClr val="dk1"/>
                </a:solidFill>
                <a:latin typeface="Arial"/>
                <a:ea typeface="Arial"/>
                <a:cs typeface="Arial"/>
                <a:sym typeface="Arial"/>
              </a:rPr>
              <a:t>&gt;~10,000x stronger around Sunspots than Earth’s mag field (or ~10x average for Sun)</a:t>
            </a:r>
            <a:endParaRPr/>
          </a:p>
          <a:p>
            <a:pPr marL="457200" marR="0" lvl="1"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400"/>
              <a:buFont typeface="Arial"/>
              <a:buNone/>
            </a:pPr>
            <a:r>
              <a:rPr lang="en-GB" sz="2400" b="0" i="1" u="none" strike="noStrike" cap="none">
                <a:solidFill>
                  <a:srgbClr val="000000"/>
                </a:solidFill>
                <a:latin typeface="Arial"/>
                <a:ea typeface="Arial"/>
                <a:cs typeface="Arial"/>
                <a:sym typeface="Arial"/>
              </a:rPr>
              <a:t>Occur in pairs: north and south magnetic polarity</a:t>
            </a:r>
            <a:endParaRPr sz="1800" b="0" i="0" u="none" strike="noStrike" cap="none">
              <a:solidFill>
                <a:srgbClr val="000000"/>
              </a:solidFill>
              <a:latin typeface="Arial"/>
              <a:ea typeface="Arial"/>
              <a:cs typeface="Arial"/>
              <a:sym typeface="Arial"/>
            </a:endParaRPr>
          </a:p>
        </p:txBody>
      </p:sp>
      <p:sp>
        <p:nvSpPr>
          <p:cNvPr id="295" name="Google Shape;295;p1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pic>
        <p:nvPicPr>
          <p:cNvPr id="302" name="Google Shape;302;p17"/>
          <p:cNvPicPr preferRelativeResize="0"/>
          <p:nvPr/>
        </p:nvPicPr>
        <p:blipFill rotWithShape="1">
          <a:blip r:embed="rId3">
            <a:alphaModFix/>
          </a:blip>
          <a:srcRect/>
          <a:stretch/>
        </p:blipFill>
        <p:spPr>
          <a:xfrm>
            <a:off x="1325563" y="11113"/>
            <a:ext cx="6491287" cy="6629400"/>
          </a:xfrm>
          <a:prstGeom prst="rect">
            <a:avLst/>
          </a:prstGeom>
          <a:noFill/>
          <a:ln>
            <a:noFill/>
          </a:ln>
        </p:spPr>
      </p:pic>
      <p:sp>
        <p:nvSpPr>
          <p:cNvPr id="303" name="Google Shape;303;p17"/>
          <p:cNvSpPr txBox="1">
            <a:spLocks noGrp="1"/>
          </p:cNvSpPr>
          <p:nvPr>
            <p:ph type="title"/>
          </p:nvPr>
        </p:nvSpPr>
        <p:spPr>
          <a:xfrm>
            <a:off x="533400" y="152400"/>
            <a:ext cx="8229600" cy="873125"/>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sz="3600">
                <a:solidFill>
                  <a:srgbClr val="FFA29F"/>
                </a:solidFill>
              </a:rPr>
              <a:t>Magnetic Field of the Sun</a:t>
            </a:r>
            <a:endParaRPr/>
          </a:p>
        </p:txBody>
      </p:sp>
      <p:sp>
        <p:nvSpPr>
          <p:cNvPr id="304" name="Google Shape;304;p17"/>
          <p:cNvSpPr/>
          <p:nvPr/>
        </p:nvSpPr>
        <p:spPr>
          <a:xfrm>
            <a:off x="7456488" y="6562725"/>
            <a:ext cx="16875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05" name="Google Shape;305;p17"/>
          <p:cNvSpPr txBox="1"/>
          <p:nvPr/>
        </p:nvSpPr>
        <p:spPr>
          <a:xfrm>
            <a:off x="2819400" y="4267200"/>
            <a:ext cx="2895600" cy="7048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GB" sz="2000" b="1">
                <a:solidFill>
                  <a:srgbClr val="800000"/>
                </a:solidFill>
                <a:latin typeface="Arial"/>
                <a:ea typeface="Arial"/>
                <a:cs typeface="Arial"/>
                <a:sym typeface="Arial"/>
              </a:rPr>
              <a:t>Opposite magnetic polarities</a:t>
            </a:r>
            <a:endParaRPr/>
          </a:p>
        </p:txBody>
      </p:sp>
      <p:cxnSp>
        <p:nvCxnSpPr>
          <p:cNvPr id="306" name="Google Shape;306;p17"/>
          <p:cNvCxnSpPr/>
          <p:nvPr/>
        </p:nvCxnSpPr>
        <p:spPr>
          <a:xfrm rot="10800000">
            <a:off x="3043238" y="3576638"/>
            <a:ext cx="390525" cy="771525"/>
          </a:xfrm>
          <a:prstGeom prst="straightConnector1">
            <a:avLst/>
          </a:prstGeom>
          <a:noFill/>
          <a:ln w="57225" cap="flat" cmpd="sng">
            <a:solidFill>
              <a:srgbClr val="800000"/>
            </a:solidFill>
            <a:prstDash val="solid"/>
            <a:miter lim="800000"/>
            <a:headEnd type="none" w="med" len="med"/>
            <a:tailEnd type="triangle" w="med" len="med"/>
          </a:ln>
        </p:spPr>
      </p:cxnSp>
      <p:cxnSp>
        <p:nvCxnSpPr>
          <p:cNvPr id="307" name="Google Shape;307;p17"/>
          <p:cNvCxnSpPr/>
          <p:nvPr/>
        </p:nvCxnSpPr>
        <p:spPr>
          <a:xfrm rot="10800000">
            <a:off x="2738438" y="3729038"/>
            <a:ext cx="314325" cy="542925"/>
          </a:xfrm>
          <a:prstGeom prst="straightConnector1">
            <a:avLst/>
          </a:prstGeom>
          <a:noFill/>
          <a:ln w="57225" cap="flat" cmpd="sng">
            <a:solidFill>
              <a:srgbClr val="800000"/>
            </a:solidFill>
            <a:prstDash val="solid"/>
            <a:miter lim="800000"/>
            <a:headEnd type="none" w="med" len="med"/>
            <a:tailEnd type="triangle" w="med" len="med"/>
          </a:ln>
        </p:spPr>
      </p:cxnSp>
      <p:sp>
        <p:nvSpPr>
          <p:cNvPr id="308" name="Google Shape;308;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8"/>
          <p:cNvSpPr txBox="1">
            <a:spLocks noGrp="1"/>
          </p:cNvSpPr>
          <p:nvPr>
            <p:ph type="title"/>
          </p:nvPr>
        </p:nvSpPr>
        <p:spPr>
          <a:xfrm>
            <a:off x="457200" y="228600"/>
            <a:ext cx="8229600" cy="7719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t>How Sunspots Work</a:t>
            </a:r>
            <a:endParaRPr/>
          </a:p>
        </p:txBody>
      </p:sp>
      <p:sp>
        <p:nvSpPr>
          <p:cNvPr id="316" name="Google Shape;316;p18"/>
          <p:cNvSpPr txBox="1">
            <a:spLocks noGrp="1"/>
          </p:cNvSpPr>
          <p:nvPr>
            <p:ph type="body" idx="1"/>
          </p:nvPr>
        </p:nvSpPr>
        <p:spPr>
          <a:xfrm>
            <a:off x="0" y="990600"/>
            <a:ext cx="8001000" cy="5167698"/>
          </a:xfrm>
          <a:prstGeom prst="rect">
            <a:avLst/>
          </a:prstGeom>
          <a:noFill/>
          <a:ln>
            <a:noFill/>
          </a:ln>
        </p:spPr>
        <p:txBody>
          <a:bodyPr spcFirstLastPara="1" wrap="square" lIns="90000" tIns="46800" rIns="90000" bIns="46800" anchor="t" anchorCtr="0">
            <a:spAutoFit/>
          </a:bodyPr>
          <a:lstStyle/>
          <a:p>
            <a:pPr marL="338138" lvl="0" indent="-338138" algn="l" rtl="0">
              <a:lnSpc>
                <a:spcPct val="80000"/>
              </a:lnSpc>
              <a:spcBef>
                <a:spcPts val="0"/>
              </a:spcBef>
              <a:spcAft>
                <a:spcPts val="0"/>
              </a:spcAft>
              <a:buSzPts val="2800"/>
              <a:buChar char="•"/>
            </a:pPr>
            <a:r>
              <a:rPr lang="en-GB" sz="2800">
                <a:solidFill>
                  <a:srgbClr val="00664D"/>
                </a:solidFill>
              </a:rPr>
              <a:t>Charged particles (all of Sun) move along magnetic field lines</a:t>
            </a:r>
            <a:endParaRPr/>
          </a:p>
          <a:p>
            <a:pPr marL="338138" lvl="0" indent="-338138" algn="l" rtl="0">
              <a:lnSpc>
                <a:spcPct val="80000"/>
              </a:lnSpc>
              <a:spcBef>
                <a:spcPts val="700"/>
              </a:spcBef>
              <a:spcAft>
                <a:spcPts val="0"/>
              </a:spcAft>
              <a:buSzPts val="2800"/>
              <a:buChar char="•"/>
            </a:pPr>
            <a:r>
              <a:rPr lang="en-GB" sz="2800">
                <a:solidFill>
                  <a:srgbClr val="009900"/>
                </a:solidFill>
              </a:rPr>
              <a:t>Strong mag field lines keep hot material from coming up from solar interior</a:t>
            </a:r>
            <a:endParaRPr/>
          </a:p>
          <a:p>
            <a:pPr marL="738188" lvl="1" indent="-280988" algn="l" rtl="0">
              <a:lnSpc>
                <a:spcPct val="80000"/>
              </a:lnSpc>
              <a:spcBef>
                <a:spcPts val="600"/>
              </a:spcBef>
              <a:spcAft>
                <a:spcPts val="0"/>
              </a:spcAft>
              <a:buSzPts val="2400"/>
              <a:buChar char="–"/>
            </a:pPr>
            <a:r>
              <a:rPr lang="en-GB" sz="2400"/>
              <a:t>Sunspot areas radiate away heat, </a:t>
            </a:r>
            <a:r>
              <a:rPr lang="en-GB" sz="2400">
                <a:solidFill>
                  <a:srgbClr val="333399"/>
                </a:solidFill>
              </a:rPr>
              <a:t>cool off</a:t>
            </a:r>
            <a:endParaRPr/>
          </a:p>
          <a:p>
            <a:pPr marL="738188" lvl="1" indent="-280988" algn="l" rtl="0">
              <a:lnSpc>
                <a:spcPct val="80000"/>
              </a:lnSpc>
              <a:spcBef>
                <a:spcPts val="600"/>
              </a:spcBef>
              <a:spcAft>
                <a:spcPts val="0"/>
              </a:spcAft>
              <a:buClr>
                <a:srgbClr val="660033"/>
              </a:buClr>
              <a:buSzPts val="2400"/>
              <a:buChar char="–"/>
            </a:pPr>
            <a:r>
              <a:rPr lang="en-GB" sz="2400">
                <a:solidFill>
                  <a:srgbClr val="660033"/>
                </a:solidFill>
              </a:rPr>
              <a:t>Stay @same latitude where `born’, rotate with Sun</a:t>
            </a:r>
            <a:endParaRPr/>
          </a:p>
          <a:p>
            <a:pPr marL="338138" lvl="0" indent="-338138" algn="l" rtl="0">
              <a:lnSpc>
                <a:spcPct val="80000"/>
              </a:lnSpc>
              <a:spcBef>
                <a:spcPts val="700"/>
              </a:spcBef>
              <a:spcAft>
                <a:spcPts val="0"/>
              </a:spcAft>
              <a:buSzPts val="2800"/>
              <a:buChar char="•"/>
            </a:pPr>
            <a:r>
              <a:rPr lang="en-GB" sz="2800"/>
              <a:t>Reach </a:t>
            </a:r>
            <a:r>
              <a:rPr lang="en-GB" sz="2800" b="1"/>
              <a:t>maximum numbers</a:t>
            </a:r>
            <a:r>
              <a:rPr lang="en-GB" sz="2800"/>
              <a:t> </a:t>
            </a:r>
            <a:r>
              <a:rPr lang="en-GB" sz="2800" u="sng">
                <a:solidFill>
                  <a:srgbClr val="800000"/>
                </a:solidFill>
              </a:rPr>
              <a:t>every 11 years</a:t>
            </a:r>
            <a:endParaRPr/>
          </a:p>
          <a:p>
            <a:pPr marL="738188" lvl="1" indent="-280988" algn="l" rtl="0">
              <a:lnSpc>
                <a:spcPct val="80000"/>
              </a:lnSpc>
              <a:spcBef>
                <a:spcPts val="600"/>
              </a:spcBef>
              <a:spcAft>
                <a:spcPts val="0"/>
              </a:spcAft>
              <a:buSzPts val="2400"/>
              <a:buChar char="–"/>
            </a:pPr>
            <a:r>
              <a:rPr lang="en-GB" sz="2400" i="1"/>
              <a:t>Related to twisting of mag fields over time</a:t>
            </a:r>
            <a:endParaRPr/>
          </a:p>
          <a:p>
            <a:pPr marL="738188" lvl="1" indent="-280988" algn="l" rtl="0">
              <a:lnSpc>
                <a:spcPct val="80000"/>
              </a:lnSpc>
              <a:spcBef>
                <a:spcPts val="600"/>
              </a:spcBef>
              <a:spcAft>
                <a:spcPts val="0"/>
              </a:spcAft>
              <a:buSzPts val="2400"/>
              <a:buChar char="–"/>
            </a:pPr>
            <a:r>
              <a:rPr lang="en-GB" sz="2400" i="1">
                <a:solidFill>
                  <a:srgbClr val="FF0000"/>
                </a:solidFill>
              </a:rPr>
              <a:t>Mag polarity reverses after 11 yrs; whole cycle 22 yrs</a:t>
            </a:r>
            <a:endParaRPr sz="2400" i="1">
              <a:solidFill>
                <a:srgbClr val="FF0000"/>
              </a:solidFill>
            </a:endParaRPr>
          </a:p>
          <a:p>
            <a:pPr marL="738188" lvl="1" indent="-280988" algn="l" rtl="0">
              <a:lnSpc>
                <a:spcPct val="80000"/>
              </a:lnSpc>
              <a:spcBef>
                <a:spcPts val="600"/>
              </a:spcBef>
              <a:spcAft>
                <a:spcPts val="0"/>
              </a:spcAft>
              <a:buSzPts val="2800"/>
              <a:buChar char="–"/>
            </a:pPr>
            <a:r>
              <a:rPr lang="en-GB" i="1"/>
              <a:t>Next maximum </a:t>
            </a:r>
            <a:r>
              <a:rPr lang="en-GB" b="1" i="1" u="sng">
                <a:solidFill>
                  <a:srgbClr val="7030A0"/>
                </a:solidFill>
              </a:rPr>
              <a:t>2023-2024 </a:t>
            </a:r>
            <a:r>
              <a:rPr lang="en-GB" i="1" u="sng">
                <a:solidFill>
                  <a:srgbClr val="7030A0"/>
                </a:solidFill>
              </a:rPr>
              <a:t>– during eclipse!</a:t>
            </a:r>
            <a:endParaRPr/>
          </a:p>
          <a:p>
            <a:pPr marL="738188" lvl="1" indent="-280988" algn="l" rtl="0">
              <a:lnSpc>
                <a:spcPct val="80000"/>
              </a:lnSpc>
              <a:spcBef>
                <a:spcPts val="600"/>
              </a:spcBef>
              <a:spcAft>
                <a:spcPts val="0"/>
              </a:spcAft>
              <a:buSzPts val="2400"/>
              <a:buChar char="–"/>
            </a:pPr>
            <a:r>
              <a:rPr lang="en-GB" sz="2400" i="1">
                <a:solidFill>
                  <a:schemeClr val="accent2"/>
                </a:solidFill>
              </a:rPr>
              <a:t>Sun gets </a:t>
            </a:r>
            <a:r>
              <a:rPr lang="en-GB" sz="2400" i="1" u="sng">
                <a:solidFill>
                  <a:schemeClr val="accent2"/>
                </a:solidFill>
              </a:rPr>
              <a:t>~0.1-0.2%  brighter</a:t>
            </a:r>
            <a:r>
              <a:rPr lang="en-GB" sz="2400" i="1">
                <a:solidFill>
                  <a:schemeClr val="accent2"/>
                </a:solidFill>
              </a:rPr>
              <a:t> during sunspot max! (Reason: many little bright areas called </a:t>
            </a:r>
            <a:r>
              <a:rPr lang="en-GB" sz="2400" b="1" i="1">
                <a:solidFill>
                  <a:schemeClr val="accent2"/>
                </a:solidFill>
              </a:rPr>
              <a:t>faculae</a:t>
            </a:r>
            <a:r>
              <a:rPr lang="en-GB" sz="2400" i="1">
                <a:solidFill>
                  <a:schemeClr val="accent2"/>
                </a:solidFill>
              </a:rPr>
              <a:t> in photosphere more than make up for sunspots.)</a:t>
            </a:r>
            <a:endParaRPr/>
          </a:p>
        </p:txBody>
      </p:sp>
      <p:pic>
        <p:nvPicPr>
          <p:cNvPr id="317" name="Google Shape;317;p18"/>
          <p:cNvPicPr preferRelativeResize="0"/>
          <p:nvPr/>
        </p:nvPicPr>
        <p:blipFill rotWithShape="1">
          <a:blip r:embed="rId3">
            <a:alphaModFix/>
          </a:blip>
          <a:srcRect/>
          <a:stretch/>
        </p:blipFill>
        <p:spPr>
          <a:xfrm>
            <a:off x="7856538" y="1295400"/>
            <a:ext cx="1287462" cy="1447800"/>
          </a:xfrm>
          <a:prstGeom prst="rect">
            <a:avLst/>
          </a:prstGeom>
          <a:noFill/>
          <a:ln>
            <a:noFill/>
          </a:ln>
        </p:spPr>
      </p:pic>
      <p:pic>
        <p:nvPicPr>
          <p:cNvPr id="318" name="Google Shape;318;p18"/>
          <p:cNvPicPr preferRelativeResize="0"/>
          <p:nvPr/>
        </p:nvPicPr>
        <p:blipFill rotWithShape="1">
          <a:blip r:embed="rId4">
            <a:alphaModFix/>
          </a:blip>
          <a:srcRect/>
          <a:stretch/>
        </p:blipFill>
        <p:spPr>
          <a:xfrm>
            <a:off x="7696200" y="4343400"/>
            <a:ext cx="1447800" cy="1381125"/>
          </a:xfrm>
          <a:prstGeom prst="rect">
            <a:avLst/>
          </a:prstGeom>
          <a:noFill/>
          <a:ln>
            <a:noFill/>
          </a:ln>
        </p:spPr>
      </p:pic>
      <p:cxnSp>
        <p:nvCxnSpPr>
          <p:cNvPr id="319" name="Google Shape;319;p18"/>
          <p:cNvCxnSpPr/>
          <p:nvPr/>
        </p:nvCxnSpPr>
        <p:spPr>
          <a:xfrm rot="10800000" flipH="1">
            <a:off x="7239000" y="5334000"/>
            <a:ext cx="762000" cy="542925"/>
          </a:xfrm>
          <a:prstGeom prst="straightConnector1">
            <a:avLst/>
          </a:prstGeom>
          <a:noFill/>
          <a:ln w="38100" cap="flat" cmpd="sng">
            <a:solidFill>
              <a:srgbClr val="92D050"/>
            </a:solidFill>
            <a:prstDash val="solid"/>
            <a:round/>
            <a:headEnd type="none" w="med" len="med"/>
            <a:tailEnd type="triangle" w="med" len="med"/>
          </a:ln>
        </p:spPr>
      </p:cxnSp>
      <p:sp>
        <p:nvSpPr>
          <p:cNvPr id="320" name="Google Shape;320;p18"/>
          <p:cNvSpPr txBox="1"/>
          <p:nvPr/>
        </p:nvSpPr>
        <p:spPr>
          <a:xfrm>
            <a:off x="8070850" y="5805488"/>
            <a:ext cx="844550" cy="58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262699"/>
                </a:solidFill>
                <a:latin typeface="Arial"/>
                <a:ea typeface="Arial"/>
                <a:cs typeface="Arial"/>
                <a:sym typeface="Arial"/>
              </a:rPr>
              <a:t>NASA-SOHO</a:t>
            </a:r>
            <a:endParaRPr/>
          </a:p>
        </p:txBody>
      </p:sp>
      <p:sp>
        <p:nvSpPr>
          <p:cNvPr id="321" name="Google Shape;321;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9"/>
          <p:cNvSpPr txBox="1">
            <a:spLocks noGrp="1"/>
          </p:cNvSpPr>
          <p:nvPr>
            <p:ph type="title"/>
          </p:nvPr>
        </p:nvSpPr>
        <p:spPr>
          <a:xfrm>
            <a:off x="381000" y="152400"/>
            <a:ext cx="8534400" cy="762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b="1"/>
              <a:t>Sunspot Formation &amp; Flare</a:t>
            </a:r>
            <a:endParaRPr/>
          </a:p>
        </p:txBody>
      </p:sp>
      <p:sp>
        <p:nvSpPr>
          <p:cNvPr id="328" name="Google Shape;328;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3" name="Text Placeholder 2">
            <a:extLst>
              <a:ext uri="{FF2B5EF4-FFF2-40B4-BE49-F238E27FC236}">
                <a16:creationId xmlns:a16="http://schemas.microsoft.com/office/drawing/2014/main" id="{2CEBFA5F-7861-9C68-23D5-81B1CD50DD47}"/>
              </a:ext>
            </a:extLst>
          </p:cNvPr>
          <p:cNvSpPr>
            <a:spLocks noGrp="1"/>
          </p:cNvSpPr>
          <p:nvPr>
            <p:ph type="body" idx="1"/>
          </p:nvPr>
        </p:nvSpPr>
        <p:spPr/>
        <p:txBody>
          <a:bodyPr/>
          <a:lstStyle/>
          <a:p>
            <a:endParaRPr lang="en-US"/>
          </a:p>
        </p:txBody>
      </p:sp>
      <p:pic>
        <p:nvPicPr>
          <p:cNvPr id="4" name="ch10_anim_sunspotformation">
            <a:hlinkClick r:id="" action="ppaction://media"/>
            <a:extLst>
              <a:ext uri="{FF2B5EF4-FFF2-40B4-BE49-F238E27FC236}">
                <a16:creationId xmlns:a16="http://schemas.microsoft.com/office/drawing/2014/main" id="{5F59C77B-F6C4-67C6-0C03-DF35619A01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1021230"/>
            <a:ext cx="8160589" cy="55640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
          <p:cNvSpPr txBox="1">
            <a:spLocks noGrp="1"/>
          </p:cNvSpPr>
          <p:nvPr>
            <p:ph type="title"/>
          </p:nvPr>
        </p:nvSpPr>
        <p:spPr>
          <a:xfrm>
            <a:off x="457200" y="228600"/>
            <a:ext cx="8229600" cy="7715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Overview of Sun</a:t>
            </a:r>
            <a:endParaRPr/>
          </a:p>
        </p:txBody>
      </p:sp>
      <p:sp>
        <p:nvSpPr>
          <p:cNvPr id="129" name="Google Shape;129;p2"/>
          <p:cNvSpPr txBox="1">
            <a:spLocks noGrp="1"/>
          </p:cNvSpPr>
          <p:nvPr>
            <p:ph type="body" idx="1"/>
          </p:nvPr>
        </p:nvSpPr>
        <p:spPr>
          <a:xfrm>
            <a:off x="457200" y="1204913"/>
            <a:ext cx="5943600" cy="5488298"/>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800000"/>
              </a:buClr>
              <a:buSzPts val="2800"/>
              <a:buChar char="•"/>
            </a:pPr>
            <a:r>
              <a:rPr lang="en-GB" sz="2800" u="sng" dirty="0">
                <a:solidFill>
                  <a:srgbClr val="800000"/>
                </a:solidFill>
              </a:rPr>
              <a:t>Mid-size/mass</a:t>
            </a:r>
            <a:r>
              <a:rPr lang="en-GB" sz="2800" u="sng" dirty="0"/>
              <a:t> </a:t>
            </a:r>
            <a:r>
              <a:rPr lang="en-GB" sz="2800" dirty="0"/>
              <a:t>between smallest, largest stars, 4.5-5.8 </a:t>
            </a:r>
            <a:r>
              <a:rPr lang="en-GB" sz="2800" dirty="0" err="1"/>
              <a:t>Gyr</a:t>
            </a:r>
            <a:r>
              <a:rPr lang="en-GB" sz="2800" dirty="0"/>
              <a:t> old</a:t>
            </a:r>
            <a:endParaRPr sz="2800" baseline="-25000" dirty="0">
              <a:solidFill>
                <a:schemeClr val="accent2"/>
              </a:solidFill>
            </a:endParaRPr>
          </a:p>
          <a:p>
            <a:pPr marL="338138" lvl="0" indent="-338138" algn="l" rtl="0">
              <a:lnSpc>
                <a:spcPct val="100000"/>
              </a:lnSpc>
              <a:spcBef>
                <a:spcPts val="700"/>
              </a:spcBef>
              <a:spcAft>
                <a:spcPts val="0"/>
              </a:spcAft>
              <a:buClr>
                <a:srgbClr val="800000"/>
              </a:buClr>
              <a:buSzPts val="2800"/>
              <a:buChar char="•"/>
            </a:pPr>
            <a:r>
              <a:rPr lang="en-GB" sz="2800" u="sng" dirty="0">
                <a:solidFill>
                  <a:srgbClr val="800000"/>
                </a:solidFill>
              </a:rPr>
              <a:t>Photosphere</a:t>
            </a:r>
            <a:r>
              <a:rPr lang="en-GB" sz="2800" dirty="0">
                <a:solidFill>
                  <a:srgbClr val="800000"/>
                </a:solidFill>
              </a:rPr>
              <a:t> (“light disk”) T=5800K = 10,000F, midway</a:t>
            </a:r>
            <a:r>
              <a:rPr lang="en-GB" sz="2800" dirty="0"/>
              <a:t> between coolest, hottest stars</a:t>
            </a:r>
            <a:endParaRPr dirty="0"/>
          </a:p>
          <a:p>
            <a:pPr marL="738188" lvl="1" indent="-280988" algn="l" rtl="0">
              <a:lnSpc>
                <a:spcPct val="100000"/>
              </a:lnSpc>
              <a:spcBef>
                <a:spcPts val="600"/>
              </a:spcBef>
              <a:spcAft>
                <a:spcPts val="0"/>
              </a:spcAft>
              <a:buClr>
                <a:srgbClr val="006600"/>
              </a:buClr>
              <a:buSzPts val="2400"/>
              <a:buChar char="–"/>
            </a:pPr>
            <a:r>
              <a:rPr lang="en-GB" sz="2400" dirty="0">
                <a:solidFill>
                  <a:srgbClr val="FF0066"/>
                </a:solidFill>
              </a:rPr>
              <a:t>But MOST stars are smaller and cooler</a:t>
            </a:r>
            <a:endParaRPr dirty="0"/>
          </a:p>
          <a:p>
            <a:pPr marL="338138" lvl="0" indent="-338138" algn="l" rtl="0">
              <a:lnSpc>
                <a:spcPct val="100000"/>
              </a:lnSpc>
              <a:spcBef>
                <a:spcPts val="700"/>
              </a:spcBef>
              <a:spcAft>
                <a:spcPts val="0"/>
              </a:spcAft>
              <a:buClr>
                <a:srgbClr val="333399"/>
              </a:buClr>
              <a:buSzPts val="2800"/>
              <a:buChar char="•"/>
            </a:pPr>
            <a:r>
              <a:rPr lang="en-GB" sz="2800" dirty="0">
                <a:solidFill>
                  <a:srgbClr val="333399"/>
                </a:solidFill>
              </a:rPr>
              <a:t>92% hydrogen, 7.8% helium, 0.2% everything else (by numbers of atoms)</a:t>
            </a:r>
            <a:endParaRPr dirty="0"/>
          </a:p>
          <a:p>
            <a:pPr marL="338138" lvl="0" indent="-338138" algn="l" rtl="0">
              <a:lnSpc>
                <a:spcPct val="100000"/>
              </a:lnSpc>
              <a:spcBef>
                <a:spcPts val="700"/>
              </a:spcBef>
              <a:spcAft>
                <a:spcPts val="0"/>
              </a:spcAft>
              <a:buClr>
                <a:srgbClr val="006600"/>
              </a:buClr>
              <a:buSzPts val="2800"/>
              <a:buChar char="•"/>
            </a:pPr>
            <a:r>
              <a:rPr lang="en-GB" sz="2800" dirty="0">
                <a:solidFill>
                  <a:srgbClr val="006600"/>
                </a:solidFill>
              </a:rPr>
              <a:t>Has </a:t>
            </a:r>
            <a:r>
              <a:rPr lang="en-GB" sz="2800" u="sng" dirty="0">
                <a:solidFill>
                  <a:srgbClr val="006600"/>
                </a:solidFill>
              </a:rPr>
              <a:t>magnetic fields</a:t>
            </a:r>
            <a:r>
              <a:rPr lang="en-GB" sz="2800" dirty="0">
                <a:solidFill>
                  <a:srgbClr val="006600"/>
                </a:solidFill>
              </a:rPr>
              <a:t> all over </a:t>
            </a:r>
            <a:r>
              <a:rPr lang="en-GB" sz="2800" dirty="0">
                <a:solidFill>
                  <a:srgbClr val="006600"/>
                </a:solidFill>
                <a:sym typeface="Wingdings" pitchFamily="2" charset="2"/>
              </a:rPr>
              <a:t></a:t>
            </a:r>
            <a:r>
              <a:rPr lang="en-GB" sz="2800" dirty="0">
                <a:solidFill>
                  <a:srgbClr val="006600"/>
                </a:solidFill>
              </a:rPr>
              <a:t> </a:t>
            </a:r>
            <a:r>
              <a:rPr lang="en-GB" sz="2800" u="sng" dirty="0">
                <a:solidFill>
                  <a:srgbClr val="006600"/>
                </a:solidFill>
              </a:rPr>
              <a:t>control activity</a:t>
            </a:r>
            <a:endParaRPr dirty="0"/>
          </a:p>
        </p:txBody>
      </p:sp>
      <p:pic>
        <p:nvPicPr>
          <p:cNvPr id="130" name="Google Shape;130;p2"/>
          <p:cNvPicPr preferRelativeResize="0"/>
          <p:nvPr/>
        </p:nvPicPr>
        <p:blipFill rotWithShape="1">
          <a:blip r:embed="rId3">
            <a:alphaModFix/>
          </a:blip>
          <a:srcRect/>
          <a:stretch/>
        </p:blipFill>
        <p:spPr>
          <a:xfrm>
            <a:off x="5824216" y="1891662"/>
            <a:ext cx="3167384" cy="2375538"/>
          </a:xfrm>
          <a:prstGeom prst="rect">
            <a:avLst/>
          </a:prstGeom>
          <a:noFill/>
          <a:ln>
            <a:noFill/>
          </a:ln>
        </p:spPr>
      </p:pic>
      <p:sp>
        <p:nvSpPr>
          <p:cNvPr id="131" name="Google Shape;131;p2"/>
          <p:cNvSpPr txBox="1"/>
          <p:nvPr/>
        </p:nvSpPr>
        <p:spPr>
          <a:xfrm>
            <a:off x="8001000" y="1891662"/>
            <a:ext cx="990600" cy="738664"/>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u="none" strike="noStrike" cap="none">
                <a:solidFill>
                  <a:schemeClr val="lt1"/>
                </a:solidFill>
                <a:latin typeface="Arial"/>
                <a:ea typeface="Arial"/>
                <a:cs typeface="Arial"/>
                <a:sym typeface="Arial"/>
              </a:rPr>
              <a:t>Sun’s compo-sition</a:t>
            </a:r>
            <a:endParaRPr sz="1400">
              <a:solidFill>
                <a:schemeClr val="lt1"/>
              </a:solidFill>
              <a:latin typeface="Arial"/>
              <a:ea typeface="Arial"/>
              <a:cs typeface="Arial"/>
              <a:sym typeface="Arial"/>
            </a:endParaRPr>
          </a:p>
        </p:txBody>
      </p:sp>
      <p:pic>
        <p:nvPicPr>
          <p:cNvPr id="132" name="Google Shape;132;p2"/>
          <p:cNvPicPr preferRelativeResize="0"/>
          <p:nvPr/>
        </p:nvPicPr>
        <p:blipFill rotWithShape="1">
          <a:blip r:embed="rId4">
            <a:alphaModFix/>
          </a:blip>
          <a:srcRect/>
          <a:stretch/>
        </p:blipFill>
        <p:spPr>
          <a:xfrm>
            <a:off x="6553383" y="4707558"/>
            <a:ext cx="2285633" cy="1978135"/>
          </a:xfrm>
          <a:prstGeom prst="rect">
            <a:avLst/>
          </a:prstGeom>
          <a:noFill/>
          <a:ln>
            <a:noFill/>
          </a:ln>
        </p:spPr>
      </p:pic>
      <p:sp>
        <p:nvSpPr>
          <p:cNvPr id="133" name="Google Shape;133;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title"/>
          </p:nvPr>
        </p:nvSpPr>
        <p:spPr>
          <a:xfrm>
            <a:off x="457200" y="228600"/>
            <a:ext cx="8224838"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4000" u="sng">
                <a:solidFill>
                  <a:srgbClr val="660066"/>
                </a:solidFill>
              </a:rPr>
              <a:t>Sun’s Luminosity</a:t>
            </a:r>
            <a:endParaRPr/>
          </a:p>
        </p:txBody>
      </p:sp>
      <p:sp>
        <p:nvSpPr>
          <p:cNvPr id="139" name="Google Shape;139;p3"/>
          <p:cNvSpPr txBox="1">
            <a:spLocks noGrp="1"/>
          </p:cNvSpPr>
          <p:nvPr>
            <p:ph type="body" idx="1"/>
          </p:nvPr>
        </p:nvSpPr>
        <p:spPr>
          <a:xfrm>
            <a:off x="304800" y="1228725"/>
            <a:ext cx="6477000" cy="5400675"/>
          </a:xfrm>
          <a:prstGeom prst="rect">
            <a:avLst/>
          </a:prstGeom>
          <a:no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3200"/>
              <a:buChar char="•"/>
            </a:pPr>
            <a:r>
              <a:rPr lang="en-GB"/>
              <a:t>L</a:t>
            </a:r>
            <a:r>
              <a:rPr lang="en-GB" b="1" baseline="-25000"/>
              <a:t>sun</a:t>
            </a:r>
            <a:r>
              <a:rPr lang="en-GB"/>
              <a:t>=3.9x10</a:t>
            </a:r>
            <a:r>
              <a:rPr lang="en-GB" b="1" baseline="30000"/>
              <a:t>26</a:t>
            </a:r>
            <a:r>
              <a:rPr lang="en-GB"/>
              <a:t> Watts (Joules/sec)</a:t>
            </a:r>
            <a:endParaRPr/>
          </a:p>
          <a:p>
            <a:pPr marL="338138" lvl="0" indent="-338138" algn="l" rtl="0">
              <a:lnSpc>
                <a:spcPct val="100000"/>
              </a:lnSpc>
              <a:spcBef>
                <a:spcPts val="800"/>
              </a:spcBef>
              <a:spcAft>
                <a:spcPts val="0"/>
              </a:spcAft>
              <a:buSzPts val="3200"/>
              <a:buChar char="•"/>
            </a:pPr>
            <a:r>
              <a:rPr lang="en-GB">
                <a:solidFill>
                  <a:srgbClr val="008000"/>
                </a:solidFill>
              </a:rPr>
              <a:t>Earth’s worldwide power consumption/sec 2022: 6.7 Terawatts (6.7x10</a:t>
            </a:r>
            <a:r>
              <a:rPr lang="en-GB" b="1" baseline="30000">
                <a:solidFill>
                  <a:srgbClr val="008000"/>
                </a:solidFill>
              </a:rPr>
              <a:t>12</a:t>
            </a:r>
            <a:r>
              <a:rPr lang="en-GB">
                <a:solidFill>
                  <a:srgbClr val="008000"/>
                </a:solidFill>
              </a:rPr>
              <a:t> W) (Wikipedia)</a:t>
            </a:r>
            <a:endParaRPr/>
          </a:p>
          <a:p>
            <a:pPr marL="338138" lvl="0" indent="-134938" algn="l" rtl="0">
              <a:lnSpc>
                <a:spcPct val="100000"/>
              </a:lnSpc>
              <a:spcBef>
                <a:spcPts val="800"/>
              </a:spcBef>
              <a:spcAft>
                <a:spcPts val="0"/>
              </a:spcAft>
              <a:buSzPts val="3200"/>
              <a:buNone/>
            </a:pPr>
            <a:endParaRPr>
              <a:solidFill>
                <a:srgbClr val="008000"/>
              </a:solidFill>
            </a:endParaRPr>
          </a:p>
          <a:p>
            <a:pPr marL="338138" lvl="0" indent="-338138" algn="l" rtl="0">
              <a:lnSpc>
                <a:spcPct val="100000"/>
              </a:lnSpc>
              <a:spcBef>
                <a:spcPts val="800"/>
              </a:spcBef>
              <a:spcAft>
                <a:spcPts val="0"/>
              </a:spcAft>
              <a:buSzPts val="3200"/>
              <a:buChar char="•"/>
            </a:pPr>
            <a:r>
              <a:rPr lang="en-GB">
                <a:solidFill>
                  <a:schemeClr val="accent2"/>
                </a:solidFill>
              </a:rPr>
              <a:t>1 second of Sun’s luminosity could power civilization for  </a:t>
            </a:r>
            <a:r>
              <a:rPr lang="en-GB" sz="3600" b="1">
                <a:solidFill>
                  <a:schemeClr val="accent2"/>
                </a:solidFill>
              </a:rPr>
              <a:t>1.8 million yrs </a:t>
            </a:r>
            <a:r>
              <a:rPr lang="en-GB" sz="3600">
                <a:solidFill>
                  <a:schemeClr val="accent2"/>
                </a:solidFill>
              </a:rPr>
              <a:t>(if 100% efficient)</a:t>
            </a:r>
            <a:endParaRPr/>
          </a:p>
        </p:txBody>
      </p:sp>
      <p:pic>
        <p:nvPicPr>
          <p:cNvPr id="140" name="Google Shape;140;p3"/>
          <p:cNvPicPr preferRelativeResize="0"/>
          <p:nvPr/>
        </p:nvPicPr>
        <p:blipFill rotWithShape="1">
          <a:blip r:embed="rId3">
            <a:alphaModFix/>
          </a:blip>
          <a:srcRect/>
          <a:stretch/>
        </p:blipFill>
        <p:spPr>
          <a:xfrm>
            <a:off x="6216316" y="3502025"/>
            <a:ext cx="2895600" cy="2895600"/>
          </a:xfrm>
          <a:prstGeom prst="rect">
            <a:avLst/>
          </a:prstGeom>
          <a:noFill/>
          <a:ln>
            <a:noFill/>
          </a:ln>
        </p:spPr>
      </p:pic>
      <p:pic>
        <p:nvPicPr>
          <p:cNvPr id="141" name="Google Shape;141;p3"/>
          <p:cNvPicPr preferRelativeResize="0"/>
          <p:nvPr/>
        </p:nvPicPr>
        <p:blipFill rotWithShape="1">
          <a:blip r:embed="rId4">
            <a:alphaModFix/>
          </a:blip>
          <a:srcRect/>
          <a:stretch/>
        </p:blipFill>
        <p:spPr>
          <a:xfrm>
            <a:off x="5715000" y="1734119"/>
            <a:ext cx="3168316" cy="1787959"/>
          </a:xfrm>
          <a:prstGeom prst="rect">
            <a:avLst/>
          </a:prstGeom>
          <a:noFill/>
          <a:ln>
            <a:noFill/>
          </a:ln>
        </p:spPr>
      </p:pic>
      <p:sp>
        <p:nvSpPr>
          <p:cNvPr id="142" name="Google Shape;142;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4"/>
          <p:cNvSpPr txBox="1">
            <a:spLocks noGrp="1"/>
          </p:cNvSpPr>
          <p:nvPr>
            <p:ph type="title"/>
          </p:nvPr>
        </p:nvSpPr>
        <p:spPr>
          <a:xfrm>
            <a:off x="484188" y="26988"/>
            <a:ext cx="8229600" cy="7620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u="sng"/>
              <a:t>Some Satellites Studying Sun</a:t>
            </a:r>
            <a:endParaRPr/>
          </a:p>
        </p:txBody>
      </p:sp>
      <p:sp>
        <p:nvSpPr>
          <p:cNvPr id="150" name="Google Shape;150;p4"/>
          <p:cNvSpPr txBox="1">
            <a:spLocks noGrp="1"/>
          </p:cNvSpPr>
          <p:nvPr>
            <p:ph type="body" idx="1"/>
          </p:nvPr>
        </p:nvSpPr>
        <p:spPr>
          <a:xfrm>
            <a:off x="0" y="788988"/>
            <a:ext cx="7467600" cy="5363649"/>
          </a:xfrm>
          <a:prstGeom prst="rect">
            <a:avLst/>
          </a:prstGeom>
          <a:noFill/>
          <a:ln>
            <a:noFill/>
          </a:ln>
        </p:spPr>
        <p:txBody>
          <a:bodyPr spcFirstLastPara="1" wrap="square" lIns="90000" tIns="46800" rIns="90000" bIns="46800" anchor="t" anchorCtr="0">
            <a:spAutoFit/>
          </a:bodyPr>
          <a:lstStyle/>
          <a:p>
            <a:pPr marL="338138" lvl="0" indent="-338138" algn="l" rtl="0">
              <a:lnSpc>
                <a:spcPct val="90000"/>
              </a:lnSpc>
              <a:spcBef>
                <a:spcPts val="0"/>
              </a:spcBef>
              <a:spcAft>
                <a:spcPts val="0"/>
              </a:spcAft>
              <a:buClr>
                <a:srgbClr val="800000"/>
              </a:buClr>
              <a:buSzPts val="2400"/>
              <a:buChar char="•"/>
            </a:pPr>
            <a:r>
              <a:rPr lang="en-GB" sz="2400" b="1">
                <a:solidFill>
                  <a:srgbClr val="FF0000"/>
                </a:solidFill>
              </a:rPr>
              <a:t>SOHO</a:t>
            </a:r>
            <a:r>
              <a:rPr lang="en-GB" sz="2400">
                <a:solidFill>
                  <a:srgbClr val="FF0000"/>
                </a:solidFill>
              </a:rPr>
              <a:t> (</a:t>
            </a:r>
            <a:r>
              <a:rPr lang="en-GB" sz="2400">
                <a:solidFill>
                  <a:srgbClr val="262699"/>
                </a:solidFill>
              </a:rPr>
              <a:t>Solar &amp; Heliospheric Observatory</a:t>
            </a:r>
            <a:r>
              <a:rPr lang="en-GB" sz="2400">
                <a:solidFill>
                  <a:srgbClr val="FF0000"/>
                </a:solidFill>
              </a:rPr>
              <a:t>)</a:t>
            </a:r>
            <a:r>
              <a:rPr lang="en-GB" sz="2400"/>
              <a:t>: NASA+ESA (1995-)</a:t>
            </a:r>
            <a:endParaRPr/>
          </a:p>
          <a:p>
            <a:pPr marL="338138" lvl="0" indent="-338138" algn="l" rtl="0">
              <a:lnSpc>
                <a:spcPct val="90000"/>
              </a:lnSpc>
              <a:spcBef>
                <a:spcPts val="800"/>
              </a:spcBef>
              <a:spcAft>
                <a:spcPts val="0"/>
              </a:spcAft>
              <a:buClr>
                <a:srgbClr val="800000"/>
              </a:buClr>
              <a:buSzPts val="2400"/>
              <a:buChar char="•"/>
            </a:pPr>
            <a:r>
              <a:rPr lang="en-GB" sz="2400" b="1">
                <a:solidFill>
                  <a:srgbClr val="0000CC"/>
                </a:solidFill>
              </a:rPr>
              <a:t>Hinode</a:t>
            </a:r>
            <a:r>
              <a:rPr lang="en-GB" sz="2400">
                <a:solidFill>
                  <a:srgbClr val="0000CC"/>
                </a:solidFill>
              </a:rPr>
              <a:t> (`sunrise’)</a:t>
            </a:r>
            <a:r>
              <a:rPr lang="en-GB" sz="2400"/>
              <a:t>: Japan/NASA/British (2006-), images to 175km resolution in UV to study corona and flares</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STEREO A,B </a:t>
            </a:r>
            <a:r>
              <a:rPr lang="en-GB" sz="2400">
                <a:solidFill>
                  <a:srgbClr val="FF0000"/>
                </a:solidFill>
              </a:rPr>
              <a:t>(Solar Terrestrial Relations Observatory)</a:t>
            </a:r>
            <a:r>
              <a:rPr lang="en-GB" sz="2400"/>
              <a:t>: NASA (2006-)</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Solar Monitoring Observatory </a:t>
            </a:r>
            <a:r>
              <a:rPr lang="en-GB" sz="2400">
                <a:solidFill>
                  <a:srgbClr val="FF0000"/>
                </a:solidFill>
              </a:rPr>
              <a:t>(on Int’l Space Station)</a:t>
            </a:r>
            <a:r>
              <a:rPr lang="en-GB" sz="2400"/>
              <a:t>: NASA (2008-)</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Solar Dynamic Observatory</a:t>
            </a:r>
            <a:r>
              <a:rPr lang="en-GB" sz="2400"/>
              <a:t>: NASA (2011-)</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Parker Solar Probe</a:t>
            </a:r>
            <a:r>
              <a:rPr lang="en-GB" sz="2400"/>
              <a:t>: NASA (2018-), to 10 solar radii</a:t>
            </a:r>
            <a:endParaRPr/>
          </a:p>
          <a:p>
            <a:pPr marL="338138" lvl="0" indent="-338138" algn="l" rtl="0">
              <a:lnSpc>
                <a:spcPct val="90000"/>
              </a:lnSpc>
              <a:spcBef>
                <a:spcPts val="800"/>
              </a:spcBef>
              <a:spcAft>
                <a:spcPts val="0"/>
              </a:spcAft>
              <a:buClr>
                <a:srgbClr val="800000"/>
              </a:buClr>
              <a:buSzPts val="2400"/>
              <a:buChar char="•"/>
            </a:pPr>
            <a:r>
              <a:rPr lang="en-GB" sz="2400" b="1">
                <a:solidFill>
                  <a:srgbClr val="0000CC"/>
                </a:solidFill>
              </a:rPr>
              <a:t>HiSolar Orbiter (SolO)</a:t>
            </a:r>
            <a:r>
              <a:rPr lang="en-GB" sz="2400" b="1">
                <a:solidFill>
                  <a:srgbClr val="262699"/>
                </a:solidFill>
              </a:rPr>
              <a:t> </a:t>
            </a:r>
            <a:r>
              <a:rPr lang="en-GB" sz="2400"/>
              <a:t>: ESA (2020-), study solar poles from 60 solar radii</a:t>
            </a:r>
            <a:endParaRPr/>
          </a:p>
        </p:txBody>
      </p:sp>
      <p:pic>
        <p:nvPicPr>
          <p:cNvPr id="151" name="Google Shape;151;p4"/>
          <p:cNvPicPr preferRelativeResize="0"/>
          <p:nvPr/>
        </p:nvPicPr>
        <p:blipFill rotWithShape="1">
          <a:blip r:embed="rId3">
            <a:alphaModFix/>
          </a:blip>
          <a:srcRect/>
          <a:stretch/>
        </p:blipFill>
        <p:spPr>
          <a:xfrm>
            <a:off x="7648575" y="788988"/>
            <a:ext cx="1495425" cy="1573212"/>
          </a:xfrm>
          <a:prstGeom prst="rect">
            <a:avLst/>
          </a:prstGeom>
          <a:noFill/>
          <a:ln>
            <a:noFill/>
          </a:ln>
        </p:spPr>
      </p:pic>
      <p:pic>
        <p:nvPicPr>
          <p:cNvPr id="152" name="Google Shape;152;p4"/>
          <p:cNvPicPr preferRelativeResize="0"/>
          <p:nvPr/>
        </p:nvPicPr>
        <p:blipFill rotWithShape="1">
          <a:blip r:embed="rId4">
            <a:alphaModFix/>
          </a:blip>
          <a:srcRect/>
          <a:stretch/>
        </p:blipFill>
        <p:spPr>
          <a:xfrm rot="-5400000">
            <a:off x="6908006" y="3685382"/>
            <a:ext cx="2949575" cy="1522412"/>
          </a:xfrm>
          <a:prstGeom prst="rect">
            <a:avLst/>
          </a:prstGeom>
          <a:noFill/>
          <a:ln>
            <a:noFill/>
          </a:ln>
        </p:spPr>
      </p:pic>
      <p:cxnSp>
        <p:nvCxnSpPr>
          <p:cNvPr id="153" name="Google Shape;153;p4"/>
          <p:cNvCxnSpPr/>
          <p:nvPr/>
        </p:nvCxnSpPr>
        <p:spPr>
          <a:xfrm>
            <a:off x="6400800" y="1143000"/>
            <a:ext cx="1066800" cy="0"/>
          </a:xfrm>
          <a:prstGeom prst="straightConnector1">
            <a:avLst/>
          </a:prstGeom>
          <a:noFill/>
          <a:ln w="38100" cap="flat" cmpd="sng">
            <a:solidFill>
              <a:srgbClr val="FF0000"/>
            </a:solidFill>
            <a:prstDash val="solid"/>
            <a:round/>
            <a:headEnd type="none" w="sm" len="sm"/>
            <a:tailEnd type="triangle" w="med" len="med"/>
          </a:ln>
          <a:effectLst>
            <a:outerShdw blurRad="40000" dist="23000" dir="5400000" rotWithShape="0">
              <a:srgbClr val="808080">
                <a:alpha val="34901"/>
              </a:srgbClr>
            </a:outerShdw>
          </a:effectLst>
        </p:spPr>
      </p:cxnSp>
      <p:cxnSp>
        <p:nvCxnSpPr>
          <p:cNvPr id="154" name="Google Shape;154;p4"/>
          <p:cNvCxnSpPr/>
          <p:nvPr/>
        </p:nvCxnSpPr>
        <p:spPr>
          <a:xfrm>
            <a:off x="6554788" y="3886200"/>
            <a:ext cx="1066800" cy="0"/>
          </a:xfrm>
          <a:prstGeom prst="straightConnector1">
            <a:avLst/>
          </a:prstGeom>
          <a:noFill/>
          <a:ln w="38100" cap="flat" cmpd="sng">
            <a:solidFill>
              <a:srgbClr val="0000CC"/>
            </a:solidFill>
            <a:prstDash val="solid"/>
            <a:round/>
            <a:headEnd type="none" w="sm" len="sm"/>
            <a:tailEnd type="triangle" w="med" len="med"/>
          </a:ln>
          <a:effectLst>
            <a:outerShdw blurRad="40000" dist="23000" dir="5400000" rotWithShape="0">
              <a:srgbClr val="808080">
                <a:alpha val="34901"/>
              </a:srgbClr>
            </a:outerShdw>
          </a:effectLst>
        </p:spPr>
      </p:cxnSp>
      <p:sp>
        <p:nvSpPr>
          <p:cNvPr id="155" name="Google Shape;155;p4"/>
          <p:cNvSpPr txBox="1"/>
          <p:nvPr/>
        </p:nvSpPr>
        <p:spPr>
          <a:xfrm>
            <a:off x="2884500" y="62415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0" y="228600"/>
            <a:ext cx="9144000"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b="1"/>
              <a:t>Key Concept: Gravity-Pressure balance</a:t>
            </a:r>
            <a:endParaRPr/>
          </a:p>
        </p:txBody>
      </p:sp>
      <p:sp>
        <p:nvSpPr>
          <p:cNvPr id="162" name="Google Shape;162;p5"/>
          <p:cNvSpPr txBox="1">
            <a:spLocks noGrp="1"/>
          </p:cNvSpPr>
          <p:nvPr>
            <p:ph type="body" idx="1"/>
          </p:nvPr>
        </p:nvSpPr>
        <p:spPr>
          <a:xfrm>
            <a:off x="457200" y="1600200"/>
            <a:ext cx="3200400" cy="5049838"/>
          </a:xfrm>
          <a:prstGeom prst="rect">
            <a:avLst/>
          </a:prstGeom>
          <a:solidFill>
            <a:srgbClr val="F2F2F2"/>
          </a:solidFill>
          <a:ln>
            <a:noFill/>
          </a:ln>
        </p:spPr>
        <p:txBody>
          <a:bodyPr spcFirstLastPara="1" wrap="square" lIns="90000" tIns="46800" rIns="90000" bIns="46800" anchor="t" anchorCtr="0">
            <a:noAutofit/>
          </a:bodyPr>
          <a:lstStyle/>
          <a:p>
            <a:pPr marL="742950" lvl="1" indent="-285750" algn="l" rtl="0">
              <a:lnSpc>
                <a:spcPct val="100000"/>
              </a:lnSpc>
              <a:spcBef>
                <a:spcPts val="0"/>
              </a:spcBef>
              <a:spcAft>
                <a:spcPts val="0"/>
              </a:spcAft>
              <a:buSzPts val="2800"/>
              <a:buFont typeface="Times New Roman"/>
              <a:buChar char="–"/>
            </a:pPr>
            <a:r>
              <a:rPr lang="en-GB">
                <a:solidFill>
                  <a:srgbClr val="008000"/>
                </a:solidFill>
                <a:latin typeface="Times New Roman"/>
                <a:ea typeface="Times New Roman"/>
                <a:cs typeface="Times New Roman"/>
                <a:sym typeface="Times New Roman"/>
              </a:rPr>
              <a:t>Sun in </a:t>
            </a:r>
            <a:r>
              <a:rPr lang="en-GB" i="1" u="sng">
                <a:solidFill>
                  <a:srgbClr val="FF0000"/>
                </a:solidFill>
                <a:latin typeface="Times New Roman"/>
                <a:ea typeface="Times New Roman"/>
                <a:cs typeface="Times New Roman"/>
                <a:sym typeface="Times New Roman"/>
              </a:rPr>
              <a:t>``hydrostatic balance”</a:t>
            </a:r>
            <a:r>
              <a:rPr lang="en-GB">
                <a:solidFill>
                  <a:srgbClr val="008000"/>
                </a:solidFill>
                <a:latin typeface="Times New Roman"/>
                <a:ea typeface="Times New Roman"/>
                <a:cs typeface="Times New Roman"/>
                <a:sym typeface="Times New Roman"/>
              </a:rPr>
              <a:t> between </a:t>
            </a:r>
            <a:r>
              <a:rPr lang="en-GB" u="sng">
                <a:solidFill>
                  <a:srgbClr val="0000CC"/>
                </a:solidFill>
                <a:latin typeface="Times New Roman"/>
                <a:ea typeface="Times New Roman"/>
                <a:cs typeface="Times New Roman"/>
                <a:sym typeface="Times New Roman"/>
              </a:rPr>
              <a:t>gravity</a:t>
            </a:r>
            <a:r>
              <a:rPr lang="en-GB">
                <a:solidFill>
                  <a:srgbClr val="008000"/>
                </a:solidFill>
                <a:latin typeface="Times New Roman"/>
                <a:ea typeface="Times New Roman"/>
                <a:cs typeface="Times New Roman"/>
                <a:sym typeface="Times New Roman"/>
              </a:rPr>
              <a:t> pulling in and </a:t>
            </a:r>
            <a:r>
              <a:rPr lang="en-GB" u="sng">
                <a:solidFill>
                  <a:srgbClr val="0000CC"/>
                </a:solidFill>
                <a:latin typeface="Times New Roman"/>
                <a:ea typeface="Times New Roman"/>
                <a:cs typeface="Times New Roman"/>
                <a:sym typeface="Times New Roman"/>
              </a:rPr>
              <a:t>pressure</a:t>
            </a:r>
            <a:r>
              <a:rPr lang="en-GB">
                <a:solidFill>
                  <a:srgbClr val="008000"/>
                </a:solidFill>
                <a:latin typeface="Times New Roman"/>
                <a:ea typeface="Times New Roman"/>
                <a:cs typeface="Times New Roman"/>
                <a:sym typeface="Times New Roman"/>
              </a:rPr>
              <a:t> from </a:t>
            </a:r>
            <a:r>
              <a:rPr lang="en-GB" i="1">
                <a:solidFill>
                  <a:srgbClr val="008000"/>
                </a:solidFill>
                <a:latin typeface="Times New Roman"/>
                <a:ea typeface="Times New Roman"/>
                <a:cs typeface="Times New Roman"/>
                <a:sym typeface="Times New Roman"/>
              </a:rPr>
              <a:t>nuclear fusion in core</a:t>
            </a:r>
            <a:r>
              <a:rPr lang="en-GB">
                <a:solidFill>
                  <a:srgbClr val="008000"/>
                </a:solidFill>
                <a:latin typeface="Times New Roman"/>
                <a:ea typeface="Times New Roman"/>
                <a:cs typeface="Times New Roman"/>
                <a:sym typeface="Times New Roman"/>
              </a:rPr>
              <a:t> pushing out</a:t>
            </a:r>
            <a:endParaRPr/>
          </a:p>
          <a:p>
            <a:pPr marL="342900" lvl="0" indent="-139700" algn="l" rtl="0">
              <a:lnSpc>
                <a:spcPct val="100000"/>
              </a:lnSpc>
              <a:spcBef>
                <a:spcPts val="640"/>
              </a:spcBef>
              <a:spcAft>
                <a:spcPts val="0"/>
              </a:spcAft>
              <a:buSzPts val="3200"/>
              <a:buFont typeface="Times New Roman"/>
              <a:buNone/>
            </a:pPr>
            <a:endParaRPr>
              <a:latin typeface="Times New Roman"/>
              <a:ea typeface="Times New Roman"/>
              <a:cs typeface="Times New Roman"/>
              <a:sym typeface="Times New Roman"/>
            </a:endParaRPr>
          </a:p>
        </p:txBody>
      </p:sp>
      <p:pic>
        <p:nvPicPr>
          <p:cNvPr id="163" name="Google Shape;163;p5" descr="ch10_anim_grav_vs_pres"/>
          <p:cNvPicPr preferRelativeResize="0">
            <a:picLocks noGrp="1"/>
          </p:cNvPicPr>
          <p:nvPr>
            <p:ph type="body" idx="2"/>
          </p:nvPr>
        </p:nvPicPr>
        <p:blipFill rotWithShape="1">
          <a:blip r:embed="rId3">
            <a:alphaModFix/>
          </a:blip>
          <a:srcRect/>
          <a:stretch/>
        </p:blipFill>
        <p:spPr>
          <a:xfrm>
            <a:off x="3810000" y="1524000"/>
            <a:ext cx="5334000" cy="4229100"/>
          </a:xfrm>
          <a:prstGeom prst="rect">
            <a:avLst/>
          </a:prstGeom>
          <a:noFill/>
          <a:ln>
            <a:noFill/>
          </a:ln>
        </p:spPr>
      </p:pic>
      <p:sp>
        <p:nvSpPr>
          <p:cNvPr id="164" name="Google Shape;164;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6"/>
          <p:cNvSpPr txBox="1">
            <a:spLocks noGrp="1"/>
          </p:cNvSpPr>
          <p:nvPr>
            <p:ph type="title"/>
          </p:nvPr>
        </p:nvSpPr>
        <p:spPr>
          <a:xfrm>
            <a:off x="0" y="-31874"/>
            <a:ext cx="8001000" cy="1089274"/>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1000"/>
              </a:lnSpc>
              <a:spcBef>
                <a:spcPts val="0"/>
              </a:spcBef>
              <a:spcAft>
                <a:spcPts val="0"/>
              </a:spcAft>
              <a:buNone/>
            </a:pPr>
            <a:r>
              <a:rPr lang="en-GB" sz="3200" dirty="0"/>
              <a:t>Key Concept -- Light: Wave-like </a:t>
            </a:r>
            <a:r>
              <a:rPr lang="en-GB" sz="3200" dirty="0">
                <a:solidFill>
                  <a:srgbClr val="000000"/>
                </a:solidFill>
              </a:rPr>
              <a:t>AND Particle</a:t>
            </a:r>
            <a:r>
              <a:rPr lang="en-GB" sz="3200" dirty="0"/>
              <a:t>-like</a:t>
            </a:r>
            <a:endParaRPr dirty="0"/>
          </a:p>
        </p:txBody>
      </p:sp>
      <p:sp>
        <p:nvSpPr>
          <p:cNvPr id="171" name="Google Shape;171;p6"/>
          <p:cNvSpPr txBox="1">
            <a:spLocks noGrp="1"/>
          </p:cNvSpPr>
          <p:nvPr>
            <p:ph type="body" idx="1"/>
          </p:nvPr>
        </p:nvSpPr>
        <p:spPr>
          <a:xfrm>
            <a:off x="372533" y="1470819"/>
            <a:ext cx="8193088" cy="3064110"/>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1000"/>
              </a:lnSpc>
              <a:spcBef>
                <a:spcPts val="0"/>
              </a:spcBef>
              <a:spcAft>
                <a:spcPts val="0"/>
              </a:spcAft>
              <a:buSzPts val="2000"/>
              <a:buChar char="•"/>
            </a:pPr>
            <a:r>
              <a:rPr lang="en-GB" sz="2000" b="1" dirty="0"/>
              <a:t>Electromagnetic </a:t>
            </a:r>
            <a:r>
              <a:rPr lang="en-GB" sz="2000" b="1" u="sng" dirty="0"/>
              <a:t>WAVE-LIKE</a:t>
            </a:r>
            <a:r>
              <a:rPr lang="en-GB" sz="2000" b="1" dirty="0"/>
              <a:t> </a:t>
            </a:r>
            <a:r>
              <a:rPr lang="en-GB" sz="2000" b="1" dirty="0" err="1"/>
              <a:t>behavior</a:t>
            </a:r>
            <a:r>
              <a:rPr lang="en-GB" sz="2000" b="1" dirty="0"/>
              <a:t>:</a:t>
            </a:r>
            <a:endParaRPr dirty="0"/>
          </a:p>
          <a:p>
            <a:pPr marL="338138" lvl="0" indent="-338138" algn="l" rtl="0">
              <a:lnSpc>
                <a:spcPct val="101000"/>
              </a:lnSpc>
              <a:spcBef>
                <a:spcPts val="800"/>
              </a:spcBef>
              <a:spcAft>
                <a:spcPts val="0"/>
              </a:spcAft>
              <a:buSzPts val="2000"/>
              <a:buChar char="•"/>
            </a:pPr>
            <a:r>
              <a:rPr lang="en-GB" sz="2000" b="1" u="sng" dirty="0">
                <a:solidFill>
                  <a:srgbClr val="FF0000"/>
                </a:solidFill>
              </a:rPr>
              <a:t>Refracts</a:t>
            </a:r>
            <a:r>
              <a:rPr lang="en-GB" sz="2000" b="1" dirty="0"/>
              <a:t> (bends in air, water, glass etc.)</a:t>
            </a:r>
            <a:endParaRPr dirty="0"/>
          </a:p>
          <a:p>
            <a:pPr marL="338138" lvl="0" indent="-338138" algn="l" rtl="0">
              <a:lnSpc>
                <a:spcPct val="101000"/>
              </a:lnSpc>
              <a:spcBef>
                <a:spcPts val="800"/>
              </a:spcBef>
              <a:spcAft>
                <a:spcPts val="0"/>
              </a:spcAft>
              <a:buSzPts val="2000"/>
              <a:buChar char="•"/>
            </a:pPr>
            <a:r>
              <a:rPr lang="en-GB" sz="2000" b="1" u="sng" dirty="0">
                <a:solidFill>
                  <a:srgbClr val="FF0000"/>
                </a:solidFill>
              </a:rPr>
              <a:t>Diffracts</a:t>
            </a:r>
            <a:r>
              <a:rPr lang="en-GB" sz="2000" b="1" dirty="0"/>
              <a:t> (spreads out going through hole)</a:t>
            </a:r>
            <a:endParaRPr dirty="0"/>
          </a:p>
          <a:p>
            <a:pPr marL="338138" lvl="0" indent="-338138" algn="l" rtl="0">
              <a:lnSpc>
                <a:spcPct val="101000"/>
              </a:lnSpc>
              <a:spcBef>
                <a:spcPts val="800"/>
              </a:spcBef>
              <a:spcAft>
                <a:spcPts val="0"/>
              </a:spcAft>
              <a:buSzPts val="2000"/>
              <a:buChar char="•"/>
            </a:pPr>
            <a:r>
              <a:rPr lang="en-GB" sz="2000" b="1" dirty="0">
                <a:solidFill>
                  <a:srgbClr val="0000FF"/>
                </a:solidFill>
              </a:rPr>
              <a:t>Wavelength measured in </a:t>
            </a:r>
            <a:r>
              <a:rPr lang="en-GB" sz="2000" b="1" dirty="0" err="1">
                <a:solidFill>
                  <a:srgbClr val="0000FF"/>
                </a:solidFill>
              </a:rPr>
              <a:t>Ångstroms</a:t>
            </a:r>
            <a:r>
              <a:rPr lang="en-GB" sz="2000" b="1" dirty="0"/>
              <a:t> (</a:t>
            </a:r>
            <a:r>
              <a:rPr lang="en-GB" sz="2000" b="1" dirty="0" err="1"/>
              <a:t>Å</a:t>
            </a:r>
            <a:r>
              <a:rPr lang="en-GB" sz="2000" b="1" dirty="0"/>
              <a:t>, also in nm, </a:t>
            </a:r>
            <a:r>
              <a:rPr lang="en-GB" sz="2000" b="1" dirty="0">
                <a:solidFill>
                  <a:schemeClr val="dk1"/>
                </a:solidFill>
              </a:rPr>
              <a:t>microns, mm etc.</a:t>
            </a:r>
            <a:r>
              <a:rPr lang="en-GB" sz="2000" b="1" dirty="0"/>
              <a:t>); </a:t>
            </a:r>
            <a:r>
              <a:rPr lang="en-GB" sz="2000" b="1" i="1" dirty="0"/>
              <a:t>each wavelength has a </a:t>
            </a:r>
            <a:r>
              <a:rPr lang="en-GB" sz="2000" b="1" i="1" dirty="0">
                <a:solidFill>
                  <a:srgbClr val="00B050"/>
                </a:solidFill>
              </a:rPr>
              <a:t>frequency</a:t>
            </a:r>
            <a:endParaRPr dirty="0"/>
          </a:p>
          <a:p>
            <a:pPr marL="738188" lvl="1" indent="-280988" algn="l" rtl="0">
              <a:lnSpc>
                <a:spcPct val="101000"/>
              </a:lnSpc>
              <a:spcBef>
                <a:spcPts val="700"/>
              </a:spcBef>
              <a:spcAft>
                <a:spcPts val="0"/>
              </a:spcAft>
              <a:buSzPts val="1800"/>
              <a:buChar char="–"/>
            </a:pPr>
            <a:r>
              <a:rPr lang="en-GB" sz="1800" b="1" dirty="0">
                <a:solidFill>
                  <a:srgbClr val="0000FF"/>
                </a:solidFill>
              </a:rPr>
              <a:t>1 </a:t>
            </a:r>
            <a:r>
              <a:rPr lang="en-GB" sz="1800" b="1" dirty="0" err="1">
                <a:solidFill>
                  <a:srgbClr val="0000FF"/>
                </a:solidFill>
              </a:rPr>
              <a:t>Å</a:t>
            </a:r>
            <a:r>
              <a:rPr lang="en-GB" sz="1800" b="1" dirty="0">
                <a:solidFill>
                  <a:srgbClr val="0000FF"/>
                </a:solidFill>
              </a:rPr>
              <a:t>= </a:t>
            </a:r>
            <a:r>
              <a:rPr lang="en-GB" sz="1800" b="1" u="sng" dirty="0">
                <a:solidFill>
                  <a:srgbClr val="0000FF"/>
                </a:solidFill>
              </a:rPr>
              <a:t>10</a:t>
            </a:r>
            <a:r>
              <a:rPr lang="en-GB" sz="1800" b="1" u="sng" baseline="30000" dirty="0">
                <a:solidFill>
                  <a:srgbClr val="0000FF"/>
                </a:solidFill>
              </a:rPr>
              <a:t>-10</a:t>
            </a:r>
            <a:r>
              <a:rPr lang="en-GB" sz="1800" b="1" u="sng" dirty="0">
                <a:solidFill>
                  <a:srgbClr val="0000FF"/>
                </a:solidFill>
              </a:rPr>
              <a:t> m</a:t>
            </a:r>
            <a:r>
              <a:rPr lang="en-GB" sz="1800" b="1" dirty="0">
                <a:solidFill>
                  <a:srgbClr val="0000FF"/>
                </a:solidFill>
              </a:rPr>
              <a:t> (m=meter), = 0.1 nm, </a:t>
            </a:r>
            <a:r>
              <a:rPr lang="en-GB" sz="1800" b="1" dirty="0">
                <a:solidFill>
                  <a:srgbClr val="006600"/>
                </a:solidFill>
              </a:rPr>
              <a:t>X-ray wavelength</a:t>
            </a:r>
            <a:endParaRPr dirty="0"/>
          </a:p>
          <a:p>
            <a:pPr marL="738188" lvl="1" indent="-280988" algn="l" rtl="0">
              <a:lnSpc>
                <a:spcPct val="101000"/>
              </a:lnSpc>
              <a:spcBef>
                <a:spcPts val="700"/>
              </a:spcBef>
              <a:spcAft>
                <a:spcPts val="0"/>
              </a:spcAft>
              <a:buSzPts val="1800"/>
              <a:buChar char="–"/>
            </a:pPr>
            <a:r>
              <a:rPr lang="en-GB" sz="1800" b="1" i="1" dirty="0">
                <a:solidFill>
                  <a:srgbClr val="C00000"/>
                </a:solidFill>
              </a:rPr>
              <a:t>4000-7000</a:t>
            </a:r>
            <a:r>
              <a:rPr lang="en-GB" sz="1800" b="1" i="1" dirty="0">
                <a:solidFill>
                  <a:schemeClr val="dk1"/>
                </a:solidFill>
              </a:rPr>
              <a:t> </a:t>
            </a:r>
            <a:r>
              <a:rPr lang="en-GB" sz="1800" b="1" i="1" dirty="0" err="1">
                <a:solidFill>
                  <a:schemeClr val="dk1"/>
                </a:solidFill>
              </a:rPr>
              <a:t>Å</a:t>
            </a:r>
            <a:r>
              <a:rPr lang="en-GB" sz="1800" b="1" i="1" dirty="0">
                <a:solidFill>
                  <a:schemeClr val="dk1"/>
                </a:solidFill>
              </a:rPr>
              <a:t> = </a:t>
            </a:r>
            <a:r>
              <a:rPr lang="en-GB" sz="1800" b="1" i="1" dirty="0">
                <a:solidFill>
                  <a:srgbClr val="006600"/>
                </a:solidFill>
              </a:rPr>
              <a:t>optical wavelengths</a:t>
            </a:r>
            <a:r>
              <a:rPr lang="en-GB" sz="1800" b="1" i="1" dirty="0">
                <a:solidFill>
                  <a:schemeClr val="dk1"/>
                </a:solidFill>
              </a:rPr>
              <a:t> (what your eyes see) </a:t>
            </a:r>
            <a:endParaRPr dirty="0"/>
          </a:p>
          <a:p>
            <a:pPr marL="1143000" lvl="2" indent="-228600" algn="l" rtl="0">
              <a:lnSpc>
                <a:spcPct val="101000"/>
              </a:lnSpc>
              <a:spcBef>
                <a:spcPts val="600"/>
              </a:spcBef>
              <a:spcAft>
                <a:spcPts val="0"/>
              </a:spcAft>
              <a:buSzPts val="2000"/>
              <a:buChar char="•"/>
            </a:pPr>
            <a:r>
              <a:rPr lang="en-GB" sz="2000" b="1" i="1" dirty="0">
                <a:solidFill>
                  <a:schemeClr val="dk1"/>
                </a:solidFill>
              </a:rPr>
              <a:t>bacteria-sized</a:t>
            </a:r>
            <a:endParaRPr dirty="0"/>
          </a:p>
        </p:txBody>
      </p:sp>
      <p:sp>
        <p:nvSpPr>
          <p:cNvPr id="172" name="Google Shape;172;p6"/>
          <p:cNvSpPr txBox="1"/>
          <p:nvPr/>
        </p:nvSpPr>
        <p:spPr>
          <a:xfrm>
            <a:off x="6248400" y="685800"/>
            <a:ext cx="1206500" cy="928688"/>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GB" sz="1800">
                <a:solidFill>
                  <a:schemeClr val="dk1"/>
                </a:solidFill>
                <a:latin typeface="Times New Roman"/>
                <a:ea typeface="Times New Roman"/>
                <a:cs typeface="Times New Roman"/>
                <a:sym typeface="Times New Roman"/>
              </a:rPr>
              <a:t>Anders Ångström 1814-74</a:t>
            </a:r>
            <a:endParaRPr/>
          </a:p>
        </p:txBody>
      </p:sp>
      <p:pic>
        <p:nvPicPr>
          <p:cNvPr id="173" name="Google Shape;173;p6"/>
          <p:cNvPicPr preferRelativeResize="0"/>
          <p:nvPr/>
        </p:nvPicPr>
        <p:blipFill rotWithShape="1">
          <a:blip r:embed="rId3">
            <a:alphaModFix/>
          </a:blip>
          <a:srcRect/>
          <a:stretch/>
        </p:blipFill>
        <p:spPr>
          <a:xfrm>
            <a:off x="7599363" y="579438"/>
            <a:ext cx="1254125" cy="1782762"/>
          </a:xfrm>
          <a:prstGeom prst="rect">
            <a:avLst/>
          </a:prstGeom>
          <a:noFill/>
          <a:ln>
            <a:noFill/>
          </a:ln>
        </p:spPr>
      </p:pic>
      <p:sp>
        <p:nvSpPr>
          <p:cNvPr id="174" name="Google Shape;174;p6"/>
          <p:cNvSpPr/>
          <p:nvPr/>
        </p:nvSpPr>
        <p:spPr>
          <a:xfrm>
            <a:off x="381000" y="4559486"/>
            <a:ext cx="8193088" cy="187795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1000"/>
              </a:lnSpc>
              <a:spcBef>
                <a:spcPts val="0"/>
              </a:spcBef>
              <a:spcAft>
                <a:spcPts val="0"/>
              </a:spcAft>
              <a:buNone/>
            </a:pPr>
            <a:r>
              <a:rPr lang="en-GB" sz="2000" b="1" dirty="0">
                <a:solidFill>
                  <a:schemeClr val="dk1"/>
                </a:solidFill>
                <a:latin typeface="Arial"/>
                <a:ea typeface="Arial"/>
                <a:cs typeface="Arial"/>
                <a:sym typeface="Arial"/>
              </a:rPr>
              <a:t>-- </a:t>
            </a:r>
            <a:r>
              <a:rPr lang="en-GB" sz="2000" b="1" u="sng" dirty="0">
                <a:solidFill>
                  <a:schemeClr val="dk1"/>
                </a:solidFill>
                <a:latin typeface="Arial"/>
                <a:ea typeface="Arial"/>
                <a:cs typeface="Arial"/>
                <a:sym typeface="Arial"/>
              </a:rPr>
              <a:t>PARTICLE-LIKE</a:t>
            </a:r>
            <a:r>
              <a:rPr lang="en-GB" sz="2000" b="1" dirty="0">
                <a:solidFill>
                  <a:schemeClr val="dk1"/>
                </a:solidFill>
                <a:latin typeface="Arial"/>
                <a:ea typeface="Arial"/>
                <a:cs typeface="Arial"/>
                <a:sym typeface="Arial"/>
              </a:rPr>
              <a:t> </a:t>
            </a:r>
            <a:r>
              <a:rPr lang="en-GB" sz="2000" b="1" dirty="0" err="1">
                <a:solidFill>
                  <a:schemeClr val="dk1"/>
                </a:solidFill>
                <a:latin typeface="Arial"/>
                <a:ea typeface="Arial"/>
                <a:cs typeface="Arial"/>
                <a:sym typeface="Arial"/>
              </a:rPr>
              <a:t>behavior</a:t>
            </a:r>
            <a:r>
              <a:rPr lang="en-GB" sz="2000" b="1" dirty="0">
                <a:solidFill>
                  <a:schemeClr val="dk1"/>
                </a:solidFill>
                <a:latin typeface="Arial"/>
                <a:ea typeface="Arial"/>
                <a:cs typeface="Arial"/>
                <a:sym typeface="Arial"/>
              </a:rPr>
              <a:t> (think billiard balls)</a:t>
            </a:r>
            <a:endParaRPr dirty="0"/>
          </a:p>
          <a:p>
            <a:pPr marL="457200" marR="0" lvl="1" indent="0" algn="l" rtl="0">
              <a:lnSpc>
                <a:spcPct val="101000"/>
              </a:lnSpc>
              <a:spcBef>
                <a:spcPts val="0"/>
              </a:spcBef>
              <a:spcAft>
                <a:spcPts val="0"/>
              </a:spcAft>
              <a:buNone/>
            </a:pPr>
            <a:r>
              <a:rPr lang="en-GB" sz="2400" b="1" i="0" u="none" strike="noStrike" cap="none" dirty="0">
                <a:solidFill>
                  <a:srgbClr val="FF0000"/>
                </a:solidFill>
                <a:latin typeface="Arial"/>
                <a:ea typeface="Arial"/>
                <a:cs typeface="Arial"/>
                <a:sym typeface="Arial"/>
              </a:rPr>
              <a:t>Is </a:t>
            </a:r>
            <a:r>
              <a:rPr lang="en-GB" sz="2400" b="1" i="0" u="sng" strike="noStrike" cap="none" dirty="0">
                <a:solidFill>
                  <a:srgbClr val="FF0000"/>
                </a:solidFill>
                <a:latin typeface="Arial"/>
                <a:ea typeface="Arial"/>
                <a:cs typeface="Arial"/>
                <a:sym typeface="Arial"/>
              </a:rPr>
              <a:t>quantized</a:t>
            </a:r>
            <a:r>
              <a:rPr lang="en-GB" sz="2400" b="1" i="0" u="none" strike="noStrike" cap="none" dirty="0">
                <a:solidFill>
                  <a:srgbClr val="FF0000"/>
                </a:solidFill>
                <a:latin typeface="Arial"/>
                <a:ea typeface="Arial"/>
                <a:cs typeface="Arial"/>
                <a:sym typeface="Arial"/>
              </a:rPr>
              <a:t> </a:t>
            </a:r>
            <a:r>
              <a:rPr lang="en-GB" sz="2400" b="1" i="0" u="none" strike="noStrike" cap="none" dirty="0">
                <a:solidFill>
                  <a:schemeClr val="dk1"/>
                </a:solidFill>
                <a:latin typeface="Arial"/>
                <a:ea typeface="Arial"/>
                <a:cs typeface="Arial"/>
                <a:sym typeface="Arial"/>
              </a:rPr>
              <a:t>(</a:t>
            </a:r>
            <a:r>
              <a:rPr lang="en-GB" sz="2400" b="1" i="1" u="none" strike="noStrike" cap="none" dirty="0">
                <a:solidFill>
                  <a:schemeClr val="dk1"/>
                </a:solidFill>
                <a:latin typeface="Arial"/>
                <a:ea typeface="Arial"/>
                <a:cs typeface="Arial"/>
                <a:sym typeface="Arial"/>
              </a:rPr>
              <a:t>comes in distinct packets</a:t>
            </a:r>
            <a:r>
              <a:rPr lang="en-GB" sz="2400" b="1" i="0" u="none" strike="noStrike" cap="none" dirty="0">
                <a:solidFill>
                  <a:schemeClr val="dk1"/>
                </a:solidFill>
                <a:latin typeface="Arial"/>
                <a:ea typeface="Arial"/>
                <a:cs typeface="Arial"/>
                <a:sym typeface="Arial"/>
              </a:rPr>
              <a:t>)</a:t>
            </a:r>
            <a:endParaRPr dirty="0"/>
          </a:p>
          <a:p>
            <a:pPr marL="914400" marR="0" lvl="2" indent="0" algn="l" rtl="0">
              <a:lnSpc>
                <a:spcPct val="101000"/>
              </a:lnSpc>
              <a:spcBef>
                <a:spcPts val="0"/>
              </a:spcBef>
              <a:spcAft>
                <a:spcPts val="0"/>
              </a:spcAft>
              <a:buNone/>
            </a:pPr>
            <a:r>
              <a:rPr lang="en-GB" sz="1800" b="1" i="0" u="sng" strike="noStrike" cap="none" dirty="0">
                <a:solidFill>
                  <a:srgbClr val="2323DC"/>
                </a:solidFill>
                <a:latin typeface="Arial"/>
                <a:ea typeface="Arial"/>
                <a:cs typeface="Arial"/>
                <a:sym typeface="Arial"/>
              </a:rPr>
              <a:t>Light quantum (packet) = PHOTON</a:t>
            </a:r>
            <a:endParaRPr dirty="0"/>
          </a:p>
          <a:p>
            <a:pPr marL="914400" marR="0" lvl="2" indent="0" algn="l" rtl="0">
              <a:lnSpc>
                <a:spcPct val="101000"/>
              </a:lnSpc>
              <a:spcBef>
                <a:spcPts val="0"/>
              </a:spcBef>
              <a:spcAft>
                <a:spcPts val="0"/>
              </a:spcAft>
              <a:buNone/>
            </a:pPr>
            <a:r>
              <a:rPr lang="en-GB" sz="1800" b="1" i="0" u="sng" strike="noStrike" cap="none" dirty="0">
                <a:solidFill>
                  <a:srgbClr val="006600"/>
                </a:solidFill>
                <a:latin typeface="Arial"/>
                <a:ea typeface="Arial"/>
                <a:cs typeface="Arial"/>
                <a:sym typeface="Arial"/>
              </a:rPr>
              <a:t>Photons have ENERGY, MOMENTUM, SPIN</a:t>
            </a:r>
            <a:endParaRPr dirty="0"/>
          </a:p>
          <a:p>
            <a:pPr marL="1371600" marR="0" lvl="3" indent="0" algn="l" rtl="0">
              <a:lnSpc>
                <a:spcPct val="101000"/>
              </a:lnSpc>
              <a:spcBef>
                <a:spcPts val="0"/>
              </a:spcBef>
              <a:spcAft>
                <a:spcPts val="0"/>
              </a:spcAft>
              <a:buNone/>
            </a:pPr>
            <a:r>
              <a:rPr lang="en-GB" sz="1800" b="1" i="1" u="sng" strike="noStrike" cap="none" dirty="0">
                <a:solidFill>
                  <a:srgbClr val="006600"/>
                </a:solidFill>
                <a:latin typeface="Arial"/>
                <a:ea typeface="Arial"/>
                <a:cs typeface="Arial"/>
                <a:sym typeface="Arial"/>
              </a:rPr>
              <a:t>So light can push on things</a:t>
            </a:r>
            <a:endParaRPr dirty="0"/>
          </a:p>
          <a:p>
            <a:pPr marL="914400" marR="0" lvl="2" indent="0" algn="l" rtl="0">
              <a:lnSpc>
                <a:spcPct val="101000"/>
              </a:lnSpc>
              <a:spcBef>
                <a:spcPts val="0"/>
              </a:spcBef>
              <a:spcAft>
                <a:spcPts val="0"/>
              </a:spcAft>
              <a:buNone/>
            </a:pPr>
            <a:r>
              <a:rPr lang="en-GB" sz="1800" b="1" i="0" u="sng" strike="noStrike" cap="none" dirty="0">
                <a:solidFill>
                  <a:srgbClr val="660066"/>
                </a:solidFill>
                <a:latin typeface="Arial"/>
                <a:ea typeface="Arial"/>
                <a:cs typeface="Arial"/>
                <a:sym typeface="Arial"/>
              </a:rPr>
              <a:t>Unlike matter, </a:t>
            </a:r>
            <a:r>
              <a:rPr lang="en-GB" sz="1800" b="1" i="1" u="sng" strike="noStrike" cap="none" dirty="0">
                <a:solidFill>
                  <a:srgbClr val="660066"/>
                </a:solidFill>
                <a:latin typeface="Arial"/>
                <a:ea typeface="Arial"/>
                <a:cs typeface="Arial"/>
                <a:sym typeface="Arial"/>
              </a:rPr>
              <a:t>photons have ZERO MASS</a:t>
            </a:r>
            <a:endParaRPr sz="1800" b="0" i="0" u="none" strike="noStrike" cap="none" dirty="0">
              <a:solidFill>
                <a:schemeClr val="lt1"/>
              </a:solidFill>
              <a:latin typeface="Arial"/>
              <a:ea typeface="Arial"/>
              <a:cs typeface="Arial"/>
              <a:sym typeface="Arial"/>
            </a:endParaRPr>
          </a:p>
        </p:txBody>
      </p:sp>
      <p:pic>
        <p:nvPicPr>
          <p:cNvPr id="175" name="Google Shape;175;p6"/>
          <p:cNvPicPr preferRelativeResize="0"/>
          <p:nvPr/>
        </p:nvPicPr>
        <p:blipFill rotWithShape="1">
          <a:blip r:embed="rId4">
            <a:alphaModFix/>
          </a:blip>
          <a:srcRect/>
          <a:stretch/>
        </p:blipFill>
        <p:spPr>
          <a:xfrm>
            <a:off x="7463367" y="3239233"/>
            <a:ext cx="1265061" cy="1265061"/>
          </a:xfrm>
          <a:prstGeom prst="rect">
            <a:avLst/>
          </a:prstGeom>
          <a:noFill/>
          <a:ln>
            <a:noFill/>
          </a:ln>
        </p:spPr>
      </p:pic>
      <p:pic>
        <p:nvPicPr>
          <p:cNvPr id="176" name="Google Shape;176;p6"/>
          <p:cNvPicPr preferRelativeResize="0"/>
          <p:nvPr/>
        </p:nvPicPr>
        <p:blipFill rotWithShape="1">
          <a:blip r:embed="rId5">
            <a:alphaModFix/>
          </a:blip>
          <a:srcRect/>
          <a:stretch/>
        </p:blipFill>
        <p:spPr>
          <a:xfrm>
            <a:off x="6592005" y="5047611"/>
            <a:ext cx="2551995" cy="901700"/>
          </a:xfrm>
          <a:prstGeom prst="rect">
            <a:avLst/>
          </a:prstGeom>
          <a:noFill/>
          <a:ln>
            <a:noFill/>
          </a:ln>
        </p:spPr>
      </p:pic>
      <p:sp>
        <p:nvSpPr>
          <p:cNvPr id="177" name="Google Shape;177;p6"/>
          <p:cNvSpPr txBox="1"/>
          <p:nvPr/>
        </p:nvSpPr>
        <p:spPr>
          <a:xfrm>
            <a:off x="6804554" y="6007486"/>
            <a:ext cx="1752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Wave packet</a:t>
            </a:r>
            <a:endParaRPr/>
          </a:p>
        </p:txBody>
      </p:sp>
      <p:sp>
        <p:nvSpPr>
          <p:cNvPr id="178" name="Google Shape;178;p6"/>
          <p:cNvSpPr txBox="1"/>
          <p:nvPr/>
        </p:nvSpPr>
        <p:spPr>
          <a:xfrm>
            <a:off x="609599" y="6376818"/>
            <a:ext cx="5982405"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dirty="0">
                <a:solidFill>
                  <a:schemeClr val="dk1"/>
                </a:solidFill>
                <a:latin typeface="Arial"/>
                <a:ea typeface="Arial"/>
                <a:cs typeface="Arial"/>
                <a:sym typeface="Arial"/>
              </a:rPr>
              <a:t>FYI </a:t>
            </a:r>
            <a:r>
              <a:rPr lang="en-GB" sz="1800" b="1" i="1" u="sng" dirty="0">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3’ </a:t>
            </a:r>
            <a:r>
              <a:rPr lang="en-GB" sz="1800" b="1" i="1" u="sng" dirty="0">
                <a:solidFill>
                  <a:srgbClr val="0070C0"/>
                </a:solidFill>
                <a:hlinkClick r:id="rId6">
                  <a:extLst>
                    <a:ext uri="{A12FA001-AC4F-418D-AE19-62706E023703}">
                      <ahyp:hlinkClr xmlns:ahyp="http://schemas.microsoft.com/office/drawing/2018/hyperlinkcolor" val="tx"/>
                    </a:ext>
                  </a:extLst>
                </a:hlinkClick>
              </a:rPr>
              <a:t>VIDEO</a:t>
            </a:r>
            <a:r>
              <a:rPr lang="en-GB" sz="1800" b="1" i="1" dirty="0">
                <a:solidFill>
                  <a:schemeClr val="dk1"/>
                </a:solidFill>
                <a:latin typeface="Arial"/>
                <a:ea typeface="Arial"/>
                <a:cs typeface="Arial"/>
                <a:sym typeface="Arial"/>
              </a:rPr>
              <a:t>: what are electric and magnetic waves?</a:t>
            </a:r>
            <a:endParaRPr dirty="0"/>
          </a:p>
        </p:txBody>
      </p:sp>
      <p:sp>
        <p:nvSpPr>
          <p:cNvPr id="179" name="Google Shape;179;p6"/>
          <p:cNvSpPr txBox="1"/>
          <p:nvPr/>
        </p:nvSpPr>
        <p:spPr>
          <a:xfrm>
            <a:off x="0" y="10419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0" y="228600"/>
            <a:ext cx="9144000" cy="106838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a:t>Key Concept: 3 Types Heat Transfer</a:t>
            </a:r>
            <a:endParaRPr/>
          </a:p>
        </p:txBody>
      </p:sp>
      <p:sp>
        <p:nvSpPr>
          <p:cNvPr id="185" name="Google Shape;185;p7"/>
          <p:cNvSpPr txBox="1">
            <a:spLocks noGrp="1"/>
          </p:cNvSpPr>
          <p:nvPr>
            <p:ph type="body" idx="1"/>
          </p:nvPr>
        </p:nvSpPr>
        <p:spPr>
          <a:xfrm>
            <a:off x="20638" y="1490663"/>
            <a:ext cx="3900487" cy="4038600"/>
          </a:xfrm>
          <a:prstGeom prst="rect">
            <a:avLst/>
          </a:prstGeom>
          <a:no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3200"/>
              <a:buChar char="•"/>
            </a:pPr>
            <a:r>
              <a:rPr lang="en-GB" b="1" u="sng" baseline="30000"/>
              <a:t>1) Convection</a:t>
            </a:r>
            <a:r>
              <a:rPr lang="en-GB" b="1" baseline="30000"/>
              <a:t>: moving blobs of hot material, ex. forced-air furnace moves warm air into room</a:t>
            </a:r>
            <a:endParaRPr/>
          </a:p>
          <a:p>
            <a:pPr marL="338138" lvl="0" indent="-134938" algn="l" rtl="0">
              <a:lnSpc>
                <a:spcPct val="100000"/>
              </a:lnSpc>
              <a:spcBef>
                <a:spcPts val="800"/>
              </a:spcBef>
              <a:spcAft>
                <a:spcPts val="0"/>
              </a:spcAft>
              <a:buSzPts val="3200"/>
              <a:buNone/>
            </a:pPr>
            <a:endParaRPr b="1" baseline="30000"/>
          </a:p>
          <a:p>
            <a:pPr marL="338138" lvl="0" indent="-338138" algn="l" rtl="0">
              <a:lnSpc>
                <a:spcPct val="100000"/>
              </a:lnSpc>
              <a:spcBef>
                <a:spcPts val="800"/>
              </a:spcBef>
              <a:spcAft>
                <a:spcPts val="0"/>
              </a:spcAft>
              <a:buSzPts val="3200"/>
              <a:buChar char="•"/>
            </a:pPr>
            <a:r>
              <a:rPr lang="en-GB" b="1" u="sng" baseline="30000">
                <a:solidFill>
                  <a:srgbClr val="FF0000"/>
                </a:solidFill>
              </a:rPr>
              <a:t>2) Radiation</a:t>
            </a:r>
            <a:r>
              <a:rPr lang="en-GB" b="1" baseline="30000">
                <a:solidFill>
                  <a:srgbClr val="FF0000"/>
                </a:solidFill>
              </a:rPr>
              <a:t>: heating matter at a distance via high energy photons, ex. Warming your hands by a fire</a:t>
            </a:r>
            <a:endParaRPr/>
          </a:p>
          <a:p>
            <a:pPr marL="338138" lvl="0" indent="-134938" algn="l" rtl="0">
              <a:lnSpc>
                <a:spcPct val="100000"/>
              </a:lnSpc>
              <a:spcBef>
                <a:spcPts val="800"/>
              </a:spcBef>
              <a:spcAft>
                <a:spcPts val="0"/>
              </a:spcAft>
              <a:buSzPts val="3200"/>
              <a:buNone/>
            </a:pPr>
            <a:endParaRPr b="1" baseline="30000">
              <a:solidFill>
                <a:srgbClr val="FF0000"/>
              </a:solidFill>
            </a:endParaRPr>
          </a:p>
        </p:txBody>
      </p:sp>
      <p:pic>
        <p:nvPicPr>
          <p:cNvPr id="186" name="Google Shape;186;p7"/>
          <p:cNvPicPr preferRelativeResize="0"/>
          <p:nvPr/>
        </p:nvPicPr>
        <p:blipFill rotWithShape="1">
          <a:blip r:embed="rId3">
            <a:alphaModFix/>
          </a:blip>
          <a:srcRect/>
          <a:stretch/>
        </p:blipFill>
        <p:spPr>
          <a:xfrm>
            <a:off x="3921125" y="3700463"/>
            <a:ext cx="4967288" cy="2881312"/>
          </a:xfrm>
          <a:prstGeom prst="rect">
            <a:avLst/>
          </a:prstGeom>
          <a:noFill/>
          <a:ln>
            <a:noFill/>
          </a:ln>
        </p:spPr>
      </p:pic>
      <p:sp>
        <p:nvSpPr>
          <p:cNvPr id="187" name="Google Shape;187;p7"/>
          <p:cNvSpPr txBox="1"/>
          <p:nvPr/>
        </p:nvSpPr>
        <p:spPr>
          <a:xfrm>
            <a:off x="5181600" y="1462088"/>
            <a:ext cx="3721100" cy="26685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3200"/>
              <a:buFont typeface="Arial"/>
              <a:buNone/>
            </a:pPr>
            <a:r>
              <a:rPr lang="en-GB" sz="3200" b="1" u="sng" baseline="30000">
                <a:solidFill>
                  <a:schemeClr val="accent2"/>
                </a:solidFill>
                <a:latin typeface="Arial"/>
                <a:ea typeface="Arial"/>
                <a:cs typeface="Arial"/>
                <a:sym typeface="Arial"/>
              </a:rPr>
              <a:t>3) Conduction</a:t>
            </a:r>
            <a:r>
              <a:rPr lang="en-GB" sz="3200" b="1" baseline="30000">
                <a:solidFill>
                  <a:schemeClr val="accent2"/>
                </a:solidFill>
                <a:latin typeface="Arial"/>
                <a:ea typeface="Arial"/>
                <a:cs typeface="Arial"/>
                <a:sym typeface="Arial"/>
              </a:rPr>
              <a:t>: surface-to-surface contact between a warm and cold body, with heat transferred by molecular vibration, ex: warming your hands on a hot coffee cup</a:t>
            </a:r>
            <a:endParaRPr/>
          </a:p>
          <a:p>
            <a:pPr marL="0" marR="0" lvl="0" indent="0" algn="l" rtl="0">
              <a:lnSpc>
                <a:spcPct val="100000"/>
              </a:lnSpc>
              <a:spcBef>
                <a:spcPts val="0"/>
              </a:spcBef>
              <a:spcAft>
                <a:spcPts val="0"/>
              </a:spcAft>
              <a:buClr>
                <a:schemeClr val="accent2"/>
              </a:buClr>
              <a:buSzPts val="1800"/>
              <a:buFont typeface="Arial"/>
              <a:buNone/>
            </a:pPr>
            <a:r>
              <a:rPr lang="en-GB" sz="1800">
                <a:solidFill>
                  <a:schemeClr val="accent2"/>
                </a:solidFill>
                <a:latin typeface="Arial"/>
                <a:ea typeface="Arial"/>
                <a:cs typeface="Arial"/>
                <a:sym typeface="Arial"/>
              </a:rPr>
              <a:t> </a:t>
            </a:r>
            <a:endParaRPr/>
          </a:p>
        </p:txBody>
      </p:sp>
      <p:sp>
        <p:nvSpPr>
          <p:cNvPr id="188" name="Google Shape;188;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8"/>
          <p:cNvSpPr txBox="1">
            <a:spLocks noGrp="1"/>
          </p:cNvSpPr>
          <p:nvPr>
            <p:ph type="title"/>
          </p:nvPr>
        </p:nvSpPr>
        <p:spPr>
          <a:xfrm>
            <a:off x="457200" y="407988"/>
            <a:ext cx="8229600" cy="1147762"/>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endParaRPr/>
          </a:p>
        </p:txBody>
      </p:sp>
      <p:sp>
        <p:nvSpPr>
          <p:cNvPr id="196" name="Google Shape;196;p8"/>
          <p:cNvSpPr/>
          <p:nvPr/>
        </p:nvSpPr>
        <p:spPr>
          <a:xfrm>
            <a:off x="7662863" y="6562725"/>
            <a:ext cx="148113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197" name="Google Shape;197;p8"/>
          <p:cNvPicPr preferRelativeResize="0"/>
          <p:nvPr/>
        </p:nvPicPr>
        <p:blipFill rotWithShape="1">
          <a:blip r:embed="rId3">
            <a:alphaModFix/>
          </a:blip>
          <a:srcRect/>
          <a:stretch/>
        </p:blipFill>
        <p:spPr>
          <a:xfrm>
            <a:off x="273050" y="-1"/>
            <a:ext cx="8718550" cy="6722427"/>
          </a:xfrm>
          <a:prstGeom prst="rect">
            <a:avLst/>
          </a:prstGeom>
          <a:noFill/>
          <a:ln>
            <a:noFill/>
          </a:ln>
        </p:spPr>
      </p:pic>
      <p:sp>
        <p:nvSpPr>
          <p:cNvPr id="198" name="Google Shape;198;p8"/>
          <p:cNvSpPr txBox="1"/>
          <p:nvPr/>
        </p:nvSpPr>
        <p:spPr>
          <a:xfrm>
            <a:off x="5548350" y="4080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9"/>
          <p:cNvSpPr txBox="1">
            <a:spLocks noGrp="1"/>
          </p:cNvSpPr>
          <p:nvPr>
            <p:ph type="title"/>
          </p:nvPr>
        </p:nvSpPr>
        <p:spPr>
          <a:xfrm>
            <a:off x="457200" y="0"/>
            <a:ext cx="8229600" cy="11430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t>Solar Interior</a:t>
            </a:r>
            <a:endParaRPr/>
          </a:p>
        </p:txBody>
      </p:sp>
      <p:sp>
        <p:nvSpPr>
          <p:cNvPr id="206" name="Google Shape;206;p9"/>
          <p:cNvSpPr txBox="1">
            <a:spLocks noGrp="1"/>
          </p:cNvSpPr>
          <p:nvPr>
            <p:ph type="body" idx="1"/>
          </p:nvPr>
        </p:nvSpPr>
        <p:spPr>
          <a:xfrm>
            <a:off x="0" y="1143000"/>
            <a:ext cx="7772400" cy="5683223"/>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333399"/>
              </a:buClr>
              <a:buSzPts val="3200"/>
              <a:buChar char="•"/>
            </a:pPr>
            <a:r>
              <a:rPr lang="en-GB" b="1" u="sng" dirty="0">
                <a:solidFill>
                  <a:srgbClr val="333399"/>
                </a:solidFill>
              </a:rPr>
              <a:t>Core</a:t>
            </a:r>
            <a:r>
              <a:rPr lang="en-GB" dirty="0"/>
              <a:t>: inner 25%, T~15 million Kelvin, pressure ~300 billion x Earth’s atmosphere, </a:t>
            </a:r>
            <a:r>
              <a:rPr lang="en-GB" i="1" dirty="0">
                <a:solidFill>
                  <a:srgbClr val="329369"/>
                </a:solidFill>
              </a:rPr>
              <a:t>14x denser than lead</a:t>
            </a:r>
            <a:endParaRPr dirty="0"/>
          </a:p>
          <a:p>
            <a:pPr marL="738188" lvl="1" indent="-280988" algn="l" rtl="0">
              <a:lnSpc>
                <a:spcPct val="100000"/>
              </a:lnSpc>
              <a:spcBef>
                <a:spcPts val="700"/>
              </a:spcBef>
              <a:spcAft>
                <a:spcPts val="0"/>
              </a:spcAft>
              <a:buClr>
                <a:srgbClr val="FF0000"/>
              </a:buClr>
              <a:buSzPts val="2800"/>
              <a:buChar char="–"/>
            </a:pPr>
            <a:r>
              <a:rPr lang="en-GB" dirty="0">
                <a:solidFill>
                  <a:srgbClr val="FF0000"/>
                </a:solidFill>
              </a:rPr>
              <a:t>Nuclear fusion:                                            4 hydrogens </a:t>
            </a:r>
            <a:r>
              <a:rPr lang="en-GB" dirty="0">
                <a:solidFill>
                  <a:srgbClr val="FF0000"/>
                </a:solidFill>
                <a:sym typeface="Wingdings" pitchFamily="2" charset="2"/>
              </a:rPr>
              <a:t></a:t>
            </a:r>
            <a:r>
              <a:rPr lang="en-GB" dirty="0">
                <a:solidFill>
                  <a:srgbClr val="FF0000"/>
                </a:solidFill>
              </a:rPr>
              <a:t> 1 helium + energy</a:t>
            </a:r>
            <a:endParaRPr dirty="0"/>
          </a:p>
          <a:p>
            <a:pPr marL="338138" lvl="0" indent="-338138" algn="l" rtl="0">
              <a:lnSpc>
                <a:spcPct val="100000"/>
              </a:lnSpc>
              <a:spcBef>
                <a:spcPts val="800"/>
              </a:spcBef>
              <a:spcAft>
                <a:spcPts val="0"/>
              </a:spcAft>
              <a:buClr>
                <a:srgbClr val="333399"/>
              </a:buClr>
              <a:buSzPts val="3200"/>
              <a:buChar char="•"/>
            </a:pPr>
            <a:r>
              <a:rPr lang="en-GB" b="1" u="sng" dirty="0">
                <a:solidFill>
                  <a:srgbClr val="333399"/>
                </a:solidFill>
              </a:rPr>
              <a:t>Radiative Zone</a:t>
            </a:r>
            <a:r>
              <a:rPr lang="en-GB" dirty="0"/>
              <a:t>: heat from core </a:t>
            </a:r>
            <a:r>
              <a:rPr lang="en-GB" u="sng" dirty="0"/>
              <a:t>transferred by </a:t>
            </a:r>
            <a:r>
              <a:rPr lang="en-GB" u="sng" dirty="0">
                <a:solidFill>
                  <a:srgbClr val="FF0000"/>
                </a:solidFill>
              </a:rPr>
              <a:t>radiation</a:t>
            </a:r>
            <a:r>
              <a:rPr lang="en-GB" dirty="0"/>
              <a:t>; gas doesn’t move around</a:t>
            </a:r>
            <a:endParaRPr dirty="0"/>
          </a:p>
          <a:p>
            <a:pPr marL="338138" lvl="0" indent="-338138" algn="l" rtl="0">
              <a:lnSpc>
                <a:spcPct val="100000"/>
              </a:lnSpc>
              <a:spcBef>
                <a:spcPts val="800"/>
              </a:spcBef>
              <a:spcAft>
                <a:spcPts val="0"/>
              </a:spcAft>
              <a:buClr>
                <a:srgbClr val="333399"/>
              </a:buClr>
              <a:buSzPts val="3200"/>
              <a:buChar char="•"/>
            </a:pPr>
            <a:r>
              <a:rPr lang="en-GB" b="1" u="sng" dirty="0">
                <a:solidFill>
                  <a:srgbClr val="333399"/>
                </a:solidFill>
              </a:rPr>
              <a:t>Convective Zone</a:t>
            </a:r>
            <a:r>
              <a:rPr lang="en-GB" dirty="0"/>
              <a:t>: Outer 30%, blobs   of hot gas rise, cool gas sink to </a:t>
            </a:r>
            <a:r>
              <a:rPr lang="en-GB" u="sng" dirty="0"/>
              <a:t>transfer heat to photosphere by </a:t>
            </a:r>
            <a:r>
              <a:rPr lang="en-GB" u="sng" dirty="0">
                <a:solidFill>
                  <a:srgbClr val="FF0000"/>
                </a:solidFill>
              </a:rPr>
              <a:t>convection</a:t>
            </a:r>
            <a:endParaRPr dirty="0"/>
          </a:p>
        </p:txBody>
      </p:sp>
      <p:pic>
        <p:nvPicPr>
          <p:cNvPr id="207" name="Google Shape;207;p9" descr="ch10_anim_sunconvectivezone"/>
          <p:cNvPicPr preferRelativeResize="0"/>
          <p:nvPr/>
        </p:nvPicPr>
        <p:blipFill rotWithShape="1">
          <a:blip r:embed="rId3">
            <a:alphaModFix/>
          </a:blip>
          <a:srcRect/>
          <a:stretch/>
        </p:blipFill>
        <p:spPr>
          <a:xfrm>
            <a:off x="7417103" y="3738033"/>
            <a:ext cx="1709964" cy="2209800"/>
          </a:xfrm>
          <a:prstGeom prst="rect">
            <a:avLst/>
          </a:prstGeom>
          <a:noFill/>
          <a:ln>
            <a:noFill/>
          </a:ln>
        </p:spPr>
      </p:pic>
      <p:sp>
        <p:nvSpPr>
          <p:cNvPr id="208" name="Google Shape;208;p9"/>
          <p:cNvSpPr txBox="1"/>
          <p:nvPr/>
        </p:nvSpPr>
        <p:spPr>
          <a:xfrm>
            <a:off x="7700585" y="5997857"/>
            <a:ext cx="1143000" cy="64633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chemeClr val="dk1"/>
                </a:solidFill>
                <a:latin typeface="Arial"/>
                <a:ea typeface="Arial"/>
                <a:cs typeface="Arial"/>
                <a:sym typeface="Arial"/>
              </a:rPr>
              <a:t>Convec-tion</a:t>
            </a:r>
            <a:endParaRPr sz="1800" b="1" i="1">
              <a:solidFill>
                <a:schemeClr val="dk1"/>
              </a:solidFill>
              <a:latin typeface="Arial"/>
              <a:ea typeface="Arial"/>
              <a:cs typeface="Arial"/>
              <a:sym typeface="Arial"/>
            </a:endParaRPr>
          </a:p>
        </p:txBody>
      </p:sp>
      <p:pic>
        <p:nvPicPr>
          <p:cNvPr id="209" name="Google Shape;209;p9"/>
          <p:cNvPicPr preferRelativeResize="0"/>
          <p:nvPr/>
        </p:nvPicPr>
        <p:blipFill rotWithShape="1">
          <a:blip r:embed="rId4">
            <a:alphaModFix/>
          </a:blip>
          <a:srcRect/>
          <a:stretch/>
        </p:blipFill>
        <p:spPr>
          <a:xfrm>
            <a:off x="6668091" y="2286000"/>
            <a:ext cx="2555300" cy="1413933"/>
          </a:xfrm>
          <a:prstGeom prst="rect">
            <a:avLst/>
          </a:prstGeom>
          <a:noFill/>
          <a:ln>
            <a:noFill/>
          </a:ln>
        </p:spPr>
      </p:pic>
      <p:sp>
        <p:nvSpPr>
          <p:cNvPr id="210" name="Google Shape;210;p9"/>
          <p:cNvSpPr txBox="1"/>
          <p:nvPr/>
        </p:nvSpPr>
        <p:spPr>
          <a:xfrm>
            <a:off x="7010400" y="1933601"/>
            <a:ext cx="2133601" cy="369332"/>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rgbClr val="7030A0"/>
                </a:solidFill>
                <a:latin typeface="Arial"/>
                <a:ea typeface="Arial"/>
                <a:cs typeface="Arial"/>
                <a:sym typeface="Arial"/>
              </a:rPr>
              <a:t>Fusion (last step)</a:t>
            </a:r>
            <a:endParaRPr/>
          </a:p>
        </p:txBody>
      </p:sp>
      <p:sp>
        <p:nvSpPr>
          <p:cNvPr id="211" name="Google Shape;211;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1785</Words>
  <Application>Microsoft Macintosh PowerPoint</Application>
  <PresentationFormat>On-screen Show (4:3)</PresentationFormat>
  <Paragraphs>165</Paragraphs>
  <Slides>19</Slides>
  <Notes>19</Notes>
  <HiddenSlides>3</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Times New Roman</vt:lpstr>
      <vt:lpstr>Noto Sans Symbols</vt:lpstr>
      <vt:lpstr>Arial</vt:lpstr>
      <vt:lpstr>Wingdings</vt:lpstr>
      <vt:lpstr>Tahoma</vt:lpstr>
      <vt:lpstr>Open Sans</vt:lpstr>
      <vt:lpstr>Office Theme</vt:lpstr>
      <vt:lpstr>a</vt:lpstr>
      <vt:lpstr>Overview of Sun</vt:lpstr>
      <vt:lpstr>Sun’s Luminosity</vt:lpstr>
      <vt:lpstr>Some Satellites Studying Sun</vt:lpstr>
      <vt:lpstr>Key Concept: Gravity-Pressure balance</vt:lpstr>
      <vt:lpstr>Key Concept -- Light: Wave-like AND Particle-like</vt:lpstr>
      <vt:lpstr>Key Concept: 3 Types Heat Transfer</vt:lpstr>
      <vt:lpstr>PowerPoint Presentation</vt:lpstr>
      <vt:lpstr>Solar Interior</vt:lpstr>
      <vt:lpstr>Convective Zone</vt:lpstr>
      <vt:lpstr>5.1 Photosphere</vt:lpstr>
      <vt:lpstr>Photosphere - Details </vt:lpstr>
      <vt:lpstr>Photosphere Spectrum</vt:lpstr>
      <vt:lpstr>Solar Rotation</vt:lpstr>
      <vt:lpstr>PowerPoint Presentation</vt:lpstr>
      <vt:lpstr>Sunspots</vt:lpstr>
      <vt:lpstr>Magnetic Field of the Sun</vt:lpstr>
      <vt:lpstr>How Sunspots Work</vt:lpstr>
      <vt:lpstr>Sunspot Formation &amp; Flare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Microsoft Office User</dc:creator>
  <cp:lastModifiedBy>Microsoft Office User</cp:lastModifiedBy>
  <cp:revision>46</cp:revision>
  <dcterms:created xsi:type="dcterms:W3CDTF">2018-02-27T20:36:01Z</dcterms:created>
  <dcterms:modified xsi:type="dcterms:W3CDTF">2024-02-09T03:07:57Z</dcterms:modified>
</cp:coreProperties>
</file>